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2" r:id="rId16"/>
    <p:sldId id="270" r:id="rId17"/>
  </p:sldIdLst>
  <p:sldSz cx="9144000" cy="5143500" type="screen16x9"/>
  <p:notesSz cx="6858000" cy="9144000"/>
  <p:embeddedFontLst>
    <p:embeddedFont>
      <p:font typeface="Nunito" pitchFamily="2" charset="0"/>
      <p:regular r:id="rId19"/>
      <p:bold r:id="rId20"/>
      <p:italic r:id="rId21"/>
      <p:boldItalic r:id="rId22"/>
    </p:embeddedFont>
    <p:embeddedFont>
      <p:font typeface="Nunito Sans SemiBold" pitchFamily="2" charset="0"/>
      <p:bold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9" roundtripDataSignature="AMtx7mhsJJrnofkE/75uE6VyWtZgIkbBS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8" d="100"/>
          <a:sy n="158" d="100"/>
        </p:scale>
        <p:origin x="26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font" Target="fonts/font3.fntdata"/><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30"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Towle" userId="S::ctowle@wilnecote.fierte.org::d8d3fc8d-ad51-45ed-ba87-dca32637b776" providerId="AD" clId="Web-{995C295B-B601-67F1-BFA3-6941F3E31559}"/>
    <pc:docChg chg="addSld modSld">
      <pc:chgData name="Charlotte Towle" userId="S::ctowle@wilnecote.fierte.org::d8d3fc8d-ad51-45ed-ba87-dca32637b776" providerId="AD" clId="Web-{995C295B-B601-67F1-BFA3-6941F3E31559}" dt="2025-02-14T11:28:18.133" v="213" actId="1076"/>
      <pc:docMkLst>
        <pc:docMk/>
      </pc:docMkLst>
      <pc:sldChg chg="addSp delSp modSp new">
        <pc:chgData name="Charlotte Towle" userId="S::ctowle@wilnecote.fierte.org::d8d3fc8d-ad51-45ed-ba87-dca32637b776" providerId="AD" clId="Web-{995C295B-B601-67F1-BFA3-6941F3E31559}" dt="2025-02-14T11:28:18.133" v="213" actId="1076"/>
        <pc:sldMkLst>
          <pc:docMk/>
          <pc:sldMk cId="233394742" sldId="272"/>
        </pc:sldMkLst>
        <pc:spChg chg="mod">
          <ac:chgData name="Charlotte Towle" userId="S::ctowle@wilnecote.fierte.org::d8d3fc8d-ad51-45ed-ba87-dca32637b776" providerId="AD" clId="Web-{995C295B-B601-67F1-BFA3-6941F3E31559}" dt="2025-02-14T11:25:04.818" v="143" actId="1076"/>
          <ac:spMkLst>
            <pc:docMk/>
            <pc:sldMk cId="233394742" sldId="272"/>
            <ac:spMk id="2" creationId="{84E4E7A7-CA49-1F39-D078-A8B838AC574A}"/>
          </ac:spMkLst>
        </pc:spChg>
        <pc:spChg chg="add mod">
          <ac:chgData name="Charlotte Towle" userId="S::ctowle@wilnecote.fierte.org::d8d3fc8d-ad51-45ed-ba87-dca32637b776" providerId="AD" clId="Web-{995C295B-B601-67F1-BFA3-6941F3E31559}" dt="2025-02-14T11:28:08.993" v="211" actId="1076"/>
          <ac:spMkLst>
            <pc:docMk/>
            <pc:sldMk cId="233394742" sldId="272"/>
            <ac:spMk id="9" creationId="{DBA725CD-E7A8-4292-8CC1-11E3AC072012}"/>
          </ac:spMkLst>
        </pc:spChg>
        <pc:spChg chg="add mod">
          <ac:chgData name="Charlotte Towle" userId="S::ctowle@wilnecote.fierte.org::d8d3fc8d-ad51-45ed-ba87-dca32637b776" providerId="AD" clId="Web-{995C295B-B601-67F1-BFA3-6941F3E31559}" dt="2025-02-14T11:24:41.176" v="135" actId="1076"/>
          <ac:spMkLst>
            <pc:docMk/>
            <pc:sldMk cId="233394742" sldId="272"/>
            <ac:spMk id="10" creationId="{EED593E6-7CCE-7EFB-22B3-192CD980B6A9}"/>
          </ac:spMkLst>
        </pc:spChg>
        <pc:spChg chg="add mod">
          <ac:chgData name="Charlotte Towle" userId="S::ctowle@wilnecote.fierte.org::d8d3fc8d-ad51-45ed-ba87-dca32637b776" providerId="AD" clId="Web-{995C295B-B601-67F1-BFA3-6941F3E31559}" dt="2025-02-14T11:28:18.133" v="213" actId="1076"/>
          <ac:spMkLst>
            <pc:docMk/>
            <pc:sldMk cId="233394742" sldId="272"/>
            <ac:spMk id="13" creationId="{616983BA-1DD0-E5B2-DCD3-3331DA3D6566}"/>
          </ac:spMkLst>
        </pc:spChg>
        <pc:picChg chg="add mod">
          <ac:chgData name="Charlotte Towle" userId="S::ctowle@wilnecote.fierte.org::d8d3fc8d-ad51-45ed-ba87-dca32637b776" providerId="AD" clId="Web-{995C295B-B601-67F1-BFA3-6941F3E31559}" dt="2025-02-14T11:25:04.833" v="144" actId="1076"/>
          <ac:picMkLst>
            <pc:docMk/>
            <pc:sldMk cId="233394742" sldId="272"/>
            <ac:picMk id="5" creationId="{9832DF57-7FB0-7556-D9BE-EFB83024D338}"/>
          </ac:picMkLst>
        </pc:picChg>
        <pc:picChg chg="add mod">
          <ac:chgData name="Charlotte Towle" userId="S::ctowle@wilnecote.fierte.org::d8d3fc8d-ad51-45ed-ba87-dca32637b776" providerId="AD" clId="Web-{995C295B-B601-67F1-BFA3-6941F3E31559}" dt="2025-02-14T11:27:16.992" v="149" actId="14100"/>
          <ac:picMkLst>
            <pc:docMk/>
            <pc:sldMk cId="233394742" sldId="272"/>
            <ac:picMk id="6" creationId="{A76AA15E-0A8F-92D9-B1D6-8D384F9FECAD}"/>
          </ac:picMkLst>
        </pc:picChg>
        <pc:picChg chg="add mod">
          <ac:chgData name="Charlotte Towle" userId="S::ctowle@wilnecote.fierte.org::d8d3fc8d-ad51-45ed-ba87-dca32637b776" providerId="AD" clId="Web-{995C295B-B601-67F1-BFA3-6941F3E31559}" dt="2025-02-14T11:27:22.789" v="151" actId="1076"/>
          <ac:picMkLst>
            <pc:docMk/>
            <pc:sldMk cId="233394742" sldId="272"/>
            <ac:picMk id="7" creationId="{2CA526D8-C56F-9917-003D-D2E4D705F007}"/>
          </ac:picMkLst>
        </pc:picChg>
        <pc:picChg chg="add mod">
          <ac:chgData name="Charlotte Towle" userId="S::ctowle@wilnecote.fierte.org::d8d3fc8d-ad51-45ed-ba87-dca32637b776" providerId="AD" clId="Web-{995C295B-B601-67F1-BFA3-6941F3E31559}" dt="2025-02-14T11:28:12.946" v="212" actId="1076"/>
          <ac:picMkLst>
            <pc:docMk/>
            <pc:sldMk cId="233394742" sldId="272"/>
            <ac:picMk id="11" creationId="{CFFE2F05-5A6D-D0DC-0FA5-AE5A4581556E}"/>
          </ac:picMkLst>
        </pc:picChg>
      </pc:sldChg>
    </pc:docChg>
  </pc:docChgLst>
  <pc:docChgLst>
    <pc:chgData name="Nicola Glover" userId="65f1a7d3-101e-43bc-a828-ffe3dd5f404f" providerId="ADAL" clId="{1A918071-D876-4F9D-9E97-1B422B10D5C6}"/>
    <pc:docChg chg="custSel delSld modSld">
      <pc:chgData name="Nicola Glover" userId="65f1a7d3-101e-43bc-a828-ffe3dd5f404f" providerId="ADAL" clId="{1A918071-D876-4F9D-9E97-1B422B10D5C6}" dt="2025-03-16T12:22:19.514" v="28" actId="20577"/>
      <pc:docMkLst>
        <pc:docMk/>
      </pc:docMkLst>
      <pc:sldChg chg="delSp modSp mod">
        <pc:chgData name="Nicola Glover" userId="65f1a7d3-101e-43bc-a828-ffe3dd5f404f" providerId="ADAL" clId="{1A918071-D876-4F9D-9E97-1B422B10D5C6}" dt="2025-03-16T12:22:19.514" v="28" actId="20577"/>
        <pc:sldMkLst>
          <pc:docMk/>
          <pc:sldMk cId="0" sldId="256"/>
        </pc:sldMkLst>
        <pc:spChg chg="del">
          <ac:chgData name="Nicola Glover" userId="65f1a7d3-101e-43bc-a828-ffe3dd5f404f" providerId="ADAL" clId="{1A918071-D876-4F9D-9E97-1B422B10D5C6}" dt="2025-03-16T12:22:05.653" v="2" actId="478"/>
          <ac:spMkLst>
            <pc:docMk/>
            <pc:sldMk cId="0" sldId="256"/>
            <ac:spMk id="28" creationId="{00000000-0000-0000-0000-000000000000}"/>
          </ac:spMkLst>
        </pc:spChg>
        <pc:spChg chg="mod">
          <ac:chgData name="Nicola Glover" userId="65f1a7d3-101e-43bc-a828-ffe3dd5f404f" providerId="ADAL" clId="{1A918071-D876-4F9D-9E97-1B422B10D5C6}" dt="2025-03-16T12:22:19.514" v="28" actId="20577"/>
          <ac:spMkLst>
            <pc:docMk/>
            <pc:sldMk cId="0" sldId="256"/>
            <ac:spMk id="29" creationId="{00000000-0000-0000-0000-000000000000}"/>
          </ac:spMkLst>
        </pc:spChg>
        <pc:picChg chg="del">
          <ac:chgData name="Nicola Glover" userId="65f1a7d3-101e-43bc-a828-ffe3dd5f404f" providerId="ADAL" clId="{1A918071-D876-4F9D-9E97-1B422B10D5C6}" dt="2025-03-16T12:22:02.784" v="1" actId="478"/>
          <ac:picMkLst>
            <pc:docMk/>
            <pc:sldMk cId="0" sldId="256"/>
            <ac:picMk id="30" creationId="{00000000-0000-0000-0000-000000000000}"/>
          </ac:picMkLst>
        </pc:picChg>
      </pc:sldChg>
      <pc:sldChg chg="del">
        <pc:chgData name="Nicola Glover" userId="65f1a7d3-101e-43bc-a828-ffe3dd5f404f" providerId="ADAL" clId="{1A918071-D876-4F9D-9E97-1B422B10D5C6}" dt="2025-03-16T12:21:56.917" v="0" actId="2696"/>
        <pc:sldMkLst>
          <pc:docMk/>
          <pc:sldMk cId="0" sldId="27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test is designed to identify pupils who need support, not as a diagnostic tool to assess the times tables children struggle with.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https://www.gov.uk/government/collections/multiplication-tables-check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It is up to individual schools to decide how the check is administered – some schools will administer individually while others will take small groups out or administer to the whole class.</a:t>
            </a:r>
            <a:endParaRPr/>
          </a:p>
          <a:p>
            <a:pPr marL="457200" lvl="0" indent="-298450" algn="l" rtl="0">
              <a:lnSpc>
                <a:spcPct val="100000"/>
              </a:lnSpc>
              <a:spcBef>
                <a:spcPts val="0"/>
              </a:spcBef>
              <a:spcAft>
                <a:spcPts val="0"/>
              </a:spcAft>
              <a:buSzPts val="1100"/>
              <a:buChar char="●"/>
            </a:pPr>
            <a:r>
              <a:rPr lang="en-GB"/>
              <a:t>A list of pupils who should not take the test can be found in the administration guidance of the MTC documentation.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Char char="●"/>
            </a:pPr>
            <a:r>
              <a:rPr lang="en-GB">
                <a:latin typeface="Arial"/>
                <a:ea typeface="Arial"/>
                <a:cs typeface="Arial"/>
                <a:sym typeface="Arial"/>
              </a:rPr>
              <a:t>Some children will be eligible for additional support (detailed in the next slide).</a:t>
            </a:r>
            <a:endParaRPr/>
          </a:p>
          <a:p>
            <a:pPr marL="457200" marR="0" lvl="0" indent="-298450" algn="l" rtl="0">
              <a:lnSpc>
                <a:spcPct val="100000"/>
              </a:lnSpc>
              <a:spcBef>
                <a:spcPts val="0"/>
              </a:spcBef>
              <a:spcAft>
                <a:spcPts val="0"/>
              </a:spcAft>
              <a:buClr>
                <a:srgbClr val="000000"/>
              </a:buClr>
              <a:buSzPts val="1100"/>
              <a:buChar char="●"/>
            </a:pPr>
            <a:r>
              <a:rPr lang="en-GB">
                <a:latin typeface="Arial"/>
                <a:ea typeface="Arial"/>
                <a:cs typeface="Arial"/>
                <a:sym typeface="Arial"/>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endParaRPr/>
          </a:p>
          <a:p>
            <a:pPr marL="457200" marR="0" lvl="0" indent="-298450" algn="l" rtl="0">
              <a:lnSpc>
                <a:spcPct val="100000"/>
              </a:lnSpc>
              <a:spcBef>
                <a:spcPts val="0"/>
              </a:spcBef>
              <a:spcAft>
                <a:spcPts val="0"/>
              </a:spcAft>
              <a:buClr>
                <a:srgbClr val="000000"/>
              </a:buClr>
              <a:buSzPts val="1100"/>
              <a:buFont typeface="Arial"/>
              <a:buChar char="●"/>
            </a:pPr>
            <a:r>
              <a:rPr lang="en-GB"/>
              <a:t>Children are allowed to practise before taking the check.</a:t>
            </a:r>
            <a:endParaRPr/>
          </a:p>
          <a:p>
            <a:pPr marL="457200" marR="0" lvl="0" indent="-298450" algn="l" rtl="0">
              <a:lnSpc>
                <a:spcPct val="100000"/>
              </a:lnSpc>
              <a:spcBef>
                <a:spcPts val="0"/>
              </a:spcBef>
              <a:spcAft>
                <a:spcPts val="0"/>
              </a:spcAft>
              <a:buClr>
                <a:srgbClr val="000000"/>
              </a:buClr>
              <a:buSzPts val="1100"/>
              <a:buChar char="●"/>
            </a:pPr>
            <a:r>
              <a:rPr lang="en-GB" u="sng">
                <a:solidFill>
                  <a:schemeClr val="hlink"/>
                </a:solidFill>
                <a:latin typeface="Arial"/>
                <a:ea typeface="Arial"/>
                <a:cs typeface="Arial"/>
                <a:sym typeface="Arial"/>
                <a:hlinkClick r:id="rId3"/>
              </a:rPr>
              <a:t>https://mathsframe.co.uk/en/resources/resource/477/Multiplication-Tables-Check</a:t>
            </a:r>
            <a:r>
              <a:rPr lang="en-GB">
                <a:latin typeface="Arial"/>
                <a:ea typeface="Arial"/>
                <a:cs typeface="Arial"/>
                <a:sym typeface="Arial"/>
              </a:rPr>
              <a:t> example showing how quick the questions are/ types of questions.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Children eligible for access arrangements are:</a:t>
            </a:r>
            <a:endParaRPr/>
          </a:p>
          <a:p>
            <a:pPr marL="457200" lvl="0" indent="-298450" algn="l" rtl="0">
              <a:lnSpc>
                <a:spcPct val="100000"/>
              </a:lnSpc>
              <a:spcBef>
                <a:spcPts val="0"/>
              </a:spcBef>
              <a:spcAft>
                <a:spcPts val="0"/>
              </a:spcAft>
              <a:buSzPts val="1100"/>
              <a:buChar char="●"/>
            </a:pPr>
            <a:r>
              <a:rPr lang="en-GB"/>
              <a:t>Children with an EHC plan</a:t>
            </a:r>
            <a:endParaRPr/>
          </a:p>
          <a:p>
            <a:pPr marL="457200" lvl="0" indent="-298450" algn="l" rtl="0">
              <a:lnSpc>
                <a:spcPct val="100000"/>
              </a:lnSpc>
              <a:spcBef>
                <a:spcPts val="0"/>
              </a:spcBef>
              <a:spcAft>
                <a:spcPts val="0"/>
              </a:spcAft>
              <a:buSzPts val="1100"/>
              <a:buChar char="●"/>
            </a:pPr>
            <a:r>
              <a:rPr lang="en-GB"/>
              <a:t>Children who have provisions made in school using the SEND support system.</a:t>
            </a:r>
            <a:endParaRPr/>
          </a:p>
          <a:p>
            <a:pPr marL="457200" lvl="0" indent="-298450" algn="l" rtl="0">
              <a:lnSpc>
                <a:spcPct val="100000"/>
              </a:lnSpc>
              <a:spcBef>
                <a:spcPts val="0"/>
              </a:spcBef>
              <a:spcAft>
                <a:spcPts val="0"/>
              </a:spcAft>
              <a:buSzPts val="1100"/>
              <a:buChar char="●"/>
            </a:pPr>
            <a:r>
              <a:rPr lang="en-GB"/>
              <a:t>Children with behavioural, emotional or social difficulties </a:t>
            </a:r>
            <a:endParaRPr/>
          </a:p>
          <a:p>
            <a:pPr marL="457200" lvl="0" indent="-298450" algn="l" rtl="0">
              <a:lnSpc>
                <a:spcPct val="100000"/>
              </a:lnSpc>
              <a:spcBef>
                <a:spcPts val="0"/>
              </a:spcBef>
              <a:spcAft>
                <a:spcPts val="0"/>
              </a:spcAft>
              <a:buSzPts val="1100"/>
              <a:buChar char="●"/>
            </a:pPr>
            <a:r>
              <a:rPr lang="en-GB"/>
              <a:t>Children with EAL </a:t>
            </a:r>
            <a:endParaRPr/>
          </a:p>
          <a:p>
            <a:pPr marL="158750" lvl="0" indent="0" algn="l" rtl="0">
              <a:lnSpc>
                <a:spcPct val="100000"/>
              </a:lnSpc>
              <a:spcBef>
                <a:spcPts val="0"/>
              </a:spcBef>
              <a:spcAft>
                <a:spcPts val="0"/>
              </a:spcAft>
              <a:buSzPts val="1100"/>
              <a:buNone/>
            </a:pPr>
            <a:r>
              <a:rPr lang="en-GB"/>
              <a:t>Schools do not need to request permission to use access arrangements. The support should be based on the support provided in school and should not advantage or disadvantage individual children.  </a:t>
            </a:r>
            <a:endParaRPr/>
          </a:p>
          <a:p>
            <a:pPr marL="158750" lvl="0" indent="0" algn="l" rtl="0">
              <a:lnSpc>
                <a:spcPct val="100000"/>
              </a:lnSpc>
              <a:spcBef>
                <a:spcPts val="0"/>
              </a:spcBef>
              <a:spcAft>
                <a:spcPts val="0"/>
              </a:spcAft>
              <a:buSzPts val="1100"/>
              <a:buNone/>
            </a:pPr>
            <a:r>
              <a:rPr lang="en-GB"/>
              <a:t>A child can be assigned more than one access arrangement, if required.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There is no opportunity for additional time.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71450" algn="l" rtl="0">
              <a:lnSpc>
                <a:spcPct val="100000"/>
              </a:lnSpc>
              <a:spcBef>
                <a:spcPts val="0"/>
              </a:spcBef>
              <a:spcAft>
                <a:spcPts val="0"/>
              </a:spcAft>
              <a:buClr>
                <a:srgbClr val="000000"/>
              </a:buClr>
              <a:buSzPts val="1100"/>
              <a:buFont typeface="Arial"/>
              <a:buChar char="•"/>
            </a:pPr>
            <a:r>
              <a:rPr lang="en-GB"/>
              <a:t>Some questions will be repeated across different checks, but no more than 30% of questions will be repeated in any two checks. This </a:t>
            </a:r>
            <a:r>
              <a:rPr lang="en-GB">
                <a:latin typeface="Arial"/>
                <a:ea typeface="Arial"/>
                <a:cs typeface="Arial"/>
                <a:sym typeface="Arial"/>
              </a:rPr>
              <a:t>means that if the check gets interrupted and children need to re-start it, they will only have a minimal advantage.</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During the check pupils may be able to restart if certain conditions are met (e.g. a fire alarm). </a:t>
            </a:r>
            <a:endParaRPr/>
          </a:p>
          <a:p>
            <a:pPr marL="171450" lvl="0" indent="-171450" algn="l" rtl="0">
              <a:lnSpc>
                <a:spcPct val="100000"/>
              </a:lnSpc>
              <a:spcBef>
                <a:spcPts val="0"/>
              </a:spcBef>
              <a:spcAft>
                <a:spcPts val="0"/>
              </a:spcAft>
              <a:buSzPts val="1100"/>
              <a:buFont typeface="Arial"/>
              <a:buChar char="•"/>
            </a:pPr>
            <a:r>
              <a:rPr lang="en-GB">
                <a:latin typeface="Arial"/>
                <a:ea typeface="Arial"/>
                <a:cs typeface="Arial"/>
                <a:sym typeface="Arial"/>
              </a:rPr>
              <a:t>The results will be sent to the schools when all the checks have been completed but it is then up to the school if they report the results or not. </a:t>
            </a:r>
            <a:endParaRPr/>
          </a:p>
          <a:p>
            <a:pPr marL="171450" lvl="0" indent="-171450" algn="l" rtl="0">
              <a:lnSpc>
                <a:spcPct val="100000"/>
              </a:lnSpc>
              <a:spcBef>
                <a:spcPts val="0"/>
              </a:spcBef>
              <a:spcAft>
                <a:spcPts val="0"/>
              </a:spcAft>
              <a:buSzPts val="1100"/>
              <a:buFont typeface="Arial"/>
              <a:buChar char="•"/>
            </a:pPr>
            <a:r>
              <a:rPr lang="en-GB">
                <a:latin typeface="Arial"/>
                <a:ea typeface="Arial"/>
                <a:cs typeface="Arial"/>
                <a:sym typeface="Arial"/>
              </a:rPr>
              <a:t>There won’t be questions from the 1 times tables (although they might be included in the  3 practice questions).</a:t>
            </a:r>
            <a:endParaRPr/>
          </a:p>
          <a:p>
            <a:pPr marL="171450" marR="0" lvl="0" indent="-171450" algn="l" rtl="0">
              <a:lnSpc>
                <a:spcPct val="100000"/>
              </a:lnSpc>
              <a:spcBef>
                <a:spcPts val="0"/>
              </a:spcBef>
              <a:spcAft>
                <a:spcPts val="0"/>
              </a:spcAft>
              <a:buClr>
                <a:srgbClr val="000000"/>
              </a:buClr>
              <a:buSzPts val="1100"/>
              <a:buFont typeface="Arial"/>
              <a:buChar char="•"/>
            </a:pPr>
            <a:r>
              <a:rPr lang="en-GB"/>
              <a:t>There will be a maximum of 7 questions from the 2, 5 and 10 times tables.</a:t>
            </a:r>
            <a:endParaRPr>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There is a focus on the </a:t>
            </a:r>
            <a:r>
              <a:rPr lang="en-GB" sz="1100" b="0" i="0" u="none" strike="noStrike" cap="none">
                <a:solidFill>
                  <a:srgbClr val="388CDA"/>
                </a:solidFill>
                <a:latin typeface="Arial"/>
                <a:ea typeface="Arial"/>
                <a:cs typeface="Arial"/>
                <a:sym typeface="Arial"/>
              </a:rPr>
              <a:t>6, 7, 8, 9 and 12 times tables as they</a:t>
            </a:r>
            <a:r>
              <a:rPr lang="en-GB" b="0">
                <a:latin typeface="Arial"/>
                <a:ea typeface="Arial"/>
                <a:cs typeface="Arial"/>
                <a:sym typeface="Arial"/>
              </a:rPr>
              <a:t> </a:t>
            </a:r>
            <a:r>
              <a:rPr lang="en-GB">
                <a:latin typeface="Arial"/>
                <a:ea typeface="Arial"/>
                <a:cs typeface="Arial"/>
                <a:sym typeface="Arial"/>
              </a:rPr>
              <a:t>are the ‘most difficult’ multiplication tables.</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The table shows the minimum/ maximum number of questions from each times table that will be asked.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 name="Google Shape;76;p8: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Counting will start before beginning to develop understanding and reasoning but will continue long after, until all times tables can be counted through sequentially at speed.</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Counting using manipulatives should start with physical objects (shoes, socks, hands etc) before moving on to counters etc</a:t>
            </a:r>
            <a:endParaRPr>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Whenever starting children counting in a new amount, such as counting in 8s, children should be given the opportunity to see visually what that looks like to reinforce 4 x 8 looks quite big compared to 4 x 6. </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Patterns could be 4 x 8 is the same as 4 x 4 doubled.</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 name="Google Shape;10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Children need experience of using concrete manipulatives such as counters or multilink cubes and pictorial representations of objects, forming arrays.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 name="Google Shape;12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Children build on their existing understanding using </a:t>
            </a:r>
            <a:r>
              <a:rPr lang="en-GB" b="1">
                <a:latin typeface="Arial"/>
                <a:ea typeface="Arial"/>
                <a:cs typeface="Arial"/>
                <a:sym typeface="Arial"/>
              </a:rPr>
              <a:t>arrays</a:t>
            </a:r>
            <a:r>
              <a:rPr lang="en-GB">
                <a:latin typeface="Arial"/>
                <a:ea typeface="Arial"/>
                <a:cs typeface="Arial"/>
                <a:sym typeface="Arial"/>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5" name="Google Shape;14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Even though division is not tested in the MTC, it is important that pupils have a strong understanding of the connection between multiplication and division. </a:t>
            </a:r>
            <a:endParaRPr/>
          </a:p>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From here it is only a short jump to understanding that any missing number can be worked out through knowledge of fact families, e.g. 4 x [ ] = 20 or [ ] ÷ 4 = 5. There are other methods children can use to work out missing numbers but our goal is to increase working memory in order to increase instant recall from long term memory. Being able to bounce around a fact family will achieve that.</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4: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0" name="Google Shape;22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Games to try:</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Climb the stairs counting in multiples</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Play time tables games verbally.</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Listen and sing along to times tables songs.</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Take it in turns to say times tables in funny voices. </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Play maths games online.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19"/>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19"/>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20"/>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20"/>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21"/>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2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21"/>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21"/>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1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hyperlink" Target="https://thirdspacelearning.com/blog/category/home-learning/"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mathshub.thirdspacelearning.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9" name="Google Shape;29;p1"/>
          <p:cNvSpPr txBox="1">
            <a:spLocks noGrp="1"/>
          </p:cNvSpPr>
          <p:nvPr>
            <p:ph type="ctrTitle"/>
          </p:nvPr>
        </p:nvSpPr>
        <p:spPr>
          <a:xfrm>
            <a:off x="311700" y="2836624"/>
            <a:ext cx="8520600" cy="1116251"/>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200" dirty="0">
                <a:solidFill>
                  <a:schemeClr val="lt1"/>
                </a:solidFill>
                <a:latin typeface="Arial"/>
                <a:ea typeface="Arial"/>
                <a:cs typeface="Arial"/>
                <a:sym typeface="Arial"/>
              </a:rPr>
              <a:t>Year 4 Multiplication Tables Check 202</a:t>
            </a:r>
            <a:r>
              <a:rPr lang="en-GB" sz="3200" dirty="0">
                <a:solidFill>
                  <a:schemeClr val="lt1"/>
                </a:solidFill>
              </a:rPr>
              <a:t>5</a:t>
            </a:r>
            <a:r>
              <a:rPr lang="en-GB" sz="3200" dirty="0">
                <a:solidFill>
                  <a:schemeClr val="lt1"/>
                </a:solidFill>
                <a:latin typeface="Arial"/>
                <a:ea typeface="Arial"/>
                <a:cs typeface="Arial"/>
                <a:sym typeface="Arial"/>
              </a:rPr>
              <a:t> Presentation for Parents, Carers &amp; Guardians</a:t>
            </a:r>
            <a:br>
              <a:rPr lang="en-GB" sz="3200" dirty="0">
                <a:solidFill>
                  <a:schemeClr val="lt1"/>
                </a:solidFill>
                <a:latin typeface="Arial"/>
                <a:ea typeface="Arial"/>
                <a:cs typeface="Arial"/>
                <a:sym typeface="Arial"/>
              </a:rPr>
            </a:br>
            <a:br>
              <a:rPr lang="en-GB" sz="3200" dirty="0">
                <a:solidFill>
                  <a:schemeClr val="lt1"/>
                </a:solidFill>
                <a:latin typeface="Arial"/>
                <a:ea typeface="Arial"/>
                <a:cs typeface="Arial"/>
                <a:sym typeface="Arial"/>
              </a:rPr>
            </a:br>
            <a:r>
              <a:rPr lang="en-GB" sz="3200" dirty="0">
                <a:solidFill>
                  <a:schemeClr val="lt1"/>
                </a:solidFill>
                <a:latin typeface="Arial"/>
                <a:ea typeface="Arial"/>
                <a:cs typeface="Arial"/>
                <a:sym typeface="Arial"/>
              </a:rPr>
              <a:t>Monday 10</a:t>
            </a:r>
            <a:r>
              <a:rPr lang="en-GB" sz="3200" baseline="30000" dirty="0">
                <a:solidFill>
                  <a:schemeClr val="lt1"/>
                </a:solidFill>
                <a:latin typeface="Arial"/>
                <a:ea typeface="Arial"/>
                <a:cs typeface="Arial"/>
                <a:sym typeface="Arial"/>
              </a:rPr>
              <a:t>th</a:t>
            </a:r>
            <a:r>
              <a:rPr lang="en-GB" sz="3200" dirty="0">
                <a:solidFill>
                  <a:schemeClr val="lt1"/>
                </a:solidFill>
                <a:latin typeface="Arial"/>
                <a:ea typeface="Arial"/>
                <a:cs typeface="Arial"/>
                <a:sym typeface="Arial"/>
              </a:rPr>
              <a:t> March 2025 </a:t>
            </a:r>
            <a:endParaRPr sz="3200"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Important information about multiplication tables check (MTC)</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MTC determines if Year 4 children can </a:t>
            </a:r>
            <a:r>
              <a:rPr lang="en-GB">
                <a:solidFill>
                  <a:srgbClr val="283593"/>
                </a:solidFill>
              </a:rPr>
              <a:t>fluently</a:t>
            </a:r>
            <a:r>
              <a:rPr lang="en-GB"/>
              <a:t> recall their multiplication tables.</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solidFill>
                  <a:srgbClr val="000000"/>
                </a:solidFill>
              </a:rPr>
              <a:t>They are designed to help schools identify which children require more support to learn their times tables. </a:t>
            </a:r>
            <a:endParaRPr/>
          </a:p>
          <a:p>
            <a:pPr marL="457200" lvl="0" indent="-228600" algn="l" rtl="0">
              <a:lnSpc>
                <a:spcPct val="115000"/>
              </a:lnSpc>
              <a:spcBef>
                <a:spcPts val="0"/>
              </a:spcBef>
              <a:spcAft>
                <a:spcPts val="0"/>
              </a:spcAft>
              <a:buSzPts val="1800"/>
              <a:buFont typeface="Nunito"/>
              <a:buNone/>
            </a:pPr>
            <a:endParaRPr>
              <a:solidFill>
                <a:srgbClr val="000000"/>
              </a:solidFill>
            </a:endParaRPr>
          </a:p>
          <a:p>
            <a:pPr marL="457200" lvl="0" indent="-342900" algn="l" rtl="0">
              <a:lnSpc>
                <a:spcPct val="115000"/>
              </a:lnSpc>
              <a:spcBef>
                <a:spcPts val="0"/>
              </a:spcBef>
              <a:spcAft>
                <a:spcPts val="0"/>
              </a:spcAft>
              <a:buSzPts val="1800"/>
              <a:buFont typeface="Nunito"/>
              <a:buChar char="●"/>
            </a:pPr>
            <a:r>
              <a:rPr lang="en-GB">
                <a:solidFill>
                  <a:srgbClr val="000000"/>
                </a:solidFill>
              </a:rPr>
              <a:t>There is no ‘pass’ rate or threshold which means that, unlike the Phonics Screening Check, children will not be expected to re-sit the check. </a:t>
            </a:r>
            <a:endParaRPr/>
          </a:p>
          <a:p>
            <a:pPr marL="457200" lvl="0" indent="-228600" algn="l" rtl="0">
              <a:lnSpc>
                <a:spcPct val="115000"/>
              </a:lnSpc>
              <a:spcBef>
                <a:spcPts val="0"/>
              </a:spcBef>
              <a:spcAft>
                <a:spcPts val="0"/>
              </a:spcAft>
              <a:buSzPts val="1800"/>
              <a:buFont typeface="Nunito"/>
              <a:buNone/>
            </a:pPr>
            <a:endParaRPr>
              <a:solidFill>
                <a:srgbClr val="000000"/>
              </a:solidFill>
            </a:endParaRPr>
          </a:p>
          <a:p>
            <a:pPr marL="457200" lvl="0" indent="-342900" algn="l" rtl="0">
              <a:lnSpc>
                <a:spcPct val="115000"/>
              </a:lnSpc>
              <a:spcBef>
                <a:spcPts val="0"/>
              </a:spcBef>
              <a:spcAft>
                <a:spcPts val="0"/>
              </a:spcAft>
              <a:buSzPts val="1800"/>
              <a:buFont typeface="Nunito"/>
              <a:buChar char="●"/>
            </a:pPr>
            <a:r>
              <a:rPr lang="en-GB">
                <a:solidFill>
                  <a:srgbClr val="000000"/>
                </a:solidFill>
              </a:rPr>
              <a:t>The Department for Education (DfE) will create a report about the overall results across all schools in England, not individual schools. </a:t>
            </a:r>
            <a:endParaRP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the check will take place</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There will be a </a:t>
            </a:r>
            <a:r>
              <a:rPr lang="en-GB">
                <a:solidFill>
                  <a:srgbClr val="283593"/>
                </a:solidFill>
              </a:rPr>
              <a:t>2 week window </a:t>
            </a:r>
            <a:r>
              <a:rPr lang="en-GB"/>
              <a:t>from </a:t>
            </a:r>
            <a:r>
              <a:rPr lang="en-GB">
                <a:solidFill>
                  <a:srgbClr val="283593"/>
                </a:solidFill>
              </a:rPr>
              <a:t>Monday 2 June 2025 </a:t>
            </a:r>
            <a:r>
              <a:rPr lang="en-GB"/>
              <a:t>for schools to administer the check.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There is </a:t>
            </a:r>
            <a:r>
              <a:rPr lang="en-GB">
                <a:solidFill>
                  <a:srgbClr val="283593"/>
                </a:solidFill>
              </a:rPr>
              <a:t>no set day </a:t>
            </a:r>
            <a:r>
              <a:rPr lang="en-GB"/>
              <a:t>to administer the check and children are not expected to take the check at the same time.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All eligible Year 4 children in England will be required to take the check. </a:t>
            </a:r>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the check is carried out</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check will be </a:t>
            </a:r>
            <a:r>
              <a:rPr lang="en-GB">
                <a:solidFill>
                  <a:srgbClr val="283593"/>
                </a:solidFill>
              </a:rPr>
              <a:t>fully digital.</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Answers will be entered using a keyboard, by pressing digits using a mouse or using an on-screen number pad.</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Usually, the check will take less than </a:t>
            </a:r>
            <a:r>
              <a:rPr lang="en-GB">
                <a:solidFill>
                  <a:srgbClr val="283593"/>
                </a:solidFill>
              </a:rPr>
              <a:t>5 minutes </a:t>
            </a:r>
            <a:r>
              <a:rPr lang="en-GB"/>
              <a:t>for each child.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 children will have </a:t>
            </a:r>
            <a:r>
              <a:rPr lang="en-GB">
                <a:solidFill>
                  <a:srgbClr val="283593"/>
                </a:solidFill>
              </a:rPr>
              <a:t>6 seconds </a:t>
            </a:r>
            <a:r>
              <a:rPr lang="en-GB"/>
              <a:t>from the time the question appears to input their answer.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There will be a total of </a:t>
            </a:r>
            <a:r>
              <a:rPr lang="en-GB">
                <a:solidFill>
                  <a:srgbClr val="283593"/>
                </a:solidFill>
              </a:rPr>
              <a:t>25 questions </a:t>
            </a:r>
            <a:r>
              <a:rPr lang="en-GB"/>
              <a:t>with a </a:t>
            </a:r>
            <a:r>
              <a:rPr lang="en-GB">
                <a:solidFill>
                  <a:srgbClr val="283593"/>
                </a:solidFill>
              </a:rPr>
              <a:t>3 second pause </a:t>
            </a:r>
            <a:r>
              <a:rPr lang="en-GB"/>
              <a:t>in-between questions.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There will be </a:t>
            </a:r>
            <a:r>
              <a:rPr lang="en-GB">
                <a:solidFill>
                  <a:srgbClr val="283593"/>
                </a:solidFill>
              </a:rPr>
              <a:t>3 practice questions</a:t>
            </a:r>
            <a:r>
              <a:rPr lang="en-GB"/>
              <a:t> before the check begins. </a:t>
            </a:r>
            <a:endParaRPr/>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0">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0">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0">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0">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the check </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Some children will be eligible for specific arrangements: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Colour contrast;</a:t>
            </a:r>
            <a:endParaRPr/>
          </a:p>
          <a:p>
            <a:pPr marL="457200" lvl="0" indent="-342900" algn="l" rtl="0">
              <a:lnSpc>
                <a:spcPct val="115000"/>
              </a:lnSpc>
              <a:spcBef>
                <a:spcPts val="0"/>
              </a:spcBef>
              <a:spcAft>
                <a:spcPts val="0"/>
              </a:spcAft>
              <a:buSzPts val="1800"/>
              <a:buFont typeface="Nunito"/>
              <a:buChar char="●"/>
            </a:pPr>
            <a:r>
              <a:rPr lang="en-GB"/>
              <a:t>Font size adjustment;</a:t>
            </a:r>
            <a:endParaRPr/>
          </a:p>
          <a:p>
            <a:pPr marL="457200" lvl="0" indent="-342900" algn="l" rtl="0">
              <a:lnSpc>
                <a:spcPct val="115000"/>
              </a:lnSpc>
              <a:spcBef>
                <a:spcPts val="0"/>
              </a:spcBef>
              <a:spcAft>
                <a:spcPts val="0"/>
              </a:spcAft>
              <a:buSzPts val="1800"/>
              <a:buFont typeface="Nunito"/>
              <a:buChar char="●"/>
            </a:pPr>
            <a:r>
              <a:rPr lang="en-GB"/>
              <a:t>‘Next’ button (alternative to 3-second pause);</a:t>
            </a:r>
            <a:endParaRPr/>
          </a:p>
          <a:p>
            <a:pPr marL="457200" lvl="0" indent="-342900" algn="l" rtl="0">
              <a:lnSpc>
                <a:spcPct val="115000"/>
              </a:lnSpc>
              <a:spcBef>
                <a:spcPts val="0"/>
              </a:spcBef>
              <a:spcAft>
                <a:spcPts val="0"/>
              </a:spcAft>
              <a:buSzPts val="1800"/>
              <a:buFont typeface="Nunito"/>
              <a:buChar char="●"/>
            </a:pPr>
            <a:r>
              <a:rPr lang="en-GB"/>
              <a:t>Removing on-screen number pad;</a:t>
            </a:r>
            <a:endParaRPr/>
          </a:p>
          <a:p>
            <a:pPr marL="457200" lvl="0" indent="-342900" algn="l" rtl="0">
              <a:lnSpc>
                <a:spcPct val="115000"/>
              </a:lnSpc>
              <a:spcBef>
                <a:spcPts val="0"/>
              </a:spcBef>
              <a:spcAft>
                <a:spcPts val="0"/>
              </a:spcAft>
              <a:buSzPts val="1800"/>
              <a:buFont typeface="Nunito"/>
              <a:buChar char="●"/>
            </a:pPr>
            <a:r>
              <a:rPr lang="en-GB"/>
              <a:t>An adult to input answers;</a:t>
            </a:r>
            <a:endParaRPr/>
          </a:p>
          <a:p>
            <a:pPr marL="457200" lvl="0" indent="-342900" algn="l" rtl="0">
              <a:lnSpc>
                <a:spcPct val="115000"/>
              </a:lnSpc>
              <a:spcBef>
                <a:spcPts val="0"/>
              </a:spcBef>
              <a:spcAft>
                <a:spcPts val="0"/>
              </a:spcAft>
              <a:buSzPts val="1800"/>
              <a:buFont typeface="Nunito"/>
              <a:buChar char="●"/>
            </a:pPr>
            <a:r>
              <a:rPr lang="en-GB"/>
              <a:t>Audio version;</a:t>
            </a:r>
            <a:endParaRPr/>
          </a:p>
          <a:p>
            <a:pPr marL="457200" lvl="0" indent="-342900" algn="l" rtl="0">
              <a:lnSpc>
                <a:spcPct val="115000"/>
              </a:lnSpc>
              <a:spcBef>
                <a:spcPts val="0"/>
              </a:spcBef>
              <a:spcAft>
                <a:spcPts val="0"/>
              </a:spcAft>
              <a:buSzPts val="1800"/>
              <a:buFont typeface="Nunito"/>
              <a:buChar char="●"/>
            </a:pPr>
            <a:r>
              <a:rPr lang="en-GB"/>
              <a:t>Audible time alert.</a:t>
            </a:r>
            <a:endParaRPr/>
          </a:p>
          <a:p>
            <a:pPr marL="457200" lvl="0" indent="-228600" algn="l" rtl="0">
              <a:lnSpc>
                <a:spcPct val="115000"/>
              </a:lnSpc>
              <a:spcBef>
                <a:spcPts val="0"/>
              </a:spcBef>
              <a:spcAft>
                <a:spcPts val="0"/>
              </a:spcAft>
              <a:buSzPts val="1800"/>
              <a:buFont typeface="Nunito"/>
              <a:buNone/>
            </a:pPr>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check questions</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Each child will be </a:t>
            </a:r>
            <a:r>
              <a:rPr lang="en-GB">
                <a:solidFill>
                  <a:srgbClr val="283593"/>
                </a:solidFill>
              </a:rPr>
              <a:t>randomly assigned </a:t>
            </a:r>
            <a:r>
              <a:rPr lang="en-GB"/>
              <a:t>a set of questions</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There will only be </a:t>
            </a:r>
            <a:r>
              <a:rPr lang="en-GB">
                <a:solidFill>
                  <a:srgbClr val="283593"/>
                </a:solidFill>
              </a:rPr>
              <a:t>multiplication</a:t>
            </a:r>
            <a:r>
              <a:rPr lang="en-GB"/>
              <a:t> questions in the check, not division facts.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 6, 7, 8, 9 and 12 times tables are </a:t>
            </a:r>
            <a:r>
              <a:rPr lang="en-GB">
                <a:solidFill>
                  <a:srgbClr val="283593"/>
                </a:solidFill>
              </a:rPr>
              <a:t>more likely </a:t>
            </a:r>
            <a:r>
              <a:rPr lang="en-GB"/>
              <a:t>to be asked.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Reversal of questions (e.g. 8 x 6 and 6 x 8) will not be asked in the same check.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Children will not see their individual results when they complete the check.</a:t>
            </a:r>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More information about the questions</a:t>
            </a:r>
            <a:endParaRPr/>
          </a:p>
        </p:txBody>
      </p:sp>
      <p:sp>
        <p:nvSpPr>
          <p:cNvPr id="71" name="Google Shape;71;p7"/>
          <p:cNvSpPr txBox="1">
            <a:spLocks noGrp="1"/>
          </p:cNvSpPr>
          <p:nvPr>
            <p:ph type="body" idx="1"/>
          </p:nvPr>
        </p:nvSpPr>
        <p:spPr>
          <a:xfrm>
            <a:off x="311700" y="739303"/>
            <a:ext cx="8520600" cy="91532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Standards and Testing Agency (STA) state that they are classifying the multiplication tables by the first number (multiplier) in the question. For example, 8 x 3 would fall within the 8 times table.</a:t>
            </a:r>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pic>
        <p:nvPicPr>
          <p:cNvPr id="73" name="Google Shape;73;p7" descr="2018 Times Tables and Multiplciation Check Table"/>
          <p:cNvPicPr preferRelativeResize="0"/>
          <p:nvPr/>
        </p:nvPicPr>
        <p:blipFill rotWithShape="1">
          <a:blip r:embed="rId3">
            <a:alphaModFix/>
          </a:blip>
          <a:srcRect l="9017" r="29269" b="5547"/>
          <a:stretch/>
        </p:blipFill>
        <p:spPr>
          <a:xfrm>
            <a:off x="2786972" y="1713178"/>
            <a:ext cx="3570055" cy="322307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Ways to support times table knowledge </a:t>
            </a:r>
            <a:endParaRPr/>
          </a:p>
        </p:txBody>
      </p:sp>
      <p:sp>
        <p:nvSpPr>
          <p:cNvPr id="79" name="Google Shape;79;p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Count and look for patterns.</a:t>
            </a:r>
            <a:endParaRPr/>
          </a:p>
          <a:p>
            <a:pPr marL="457200" lvl="0" indent="-342900" algn="l" rtl="0">
              <a:lnSpc>
                <a:spcPct val="115000"/>
              </a:lnSpc>
              <a:spcBef>
                <a:spcPts val="0"/>
              </a:spcBef>
              <a:spcAft>
                <a:spcPts val="0"/>
              </a:spcAft>
              <a:buSzPts val="1800"/>
              <a:buFont typeface="Nunito"/>
              <a:buChar char="●"/>
            </a:pPr>
            <a:r>
              <a:rPr lang="en-GB"/>
              <a:t>Understand that multiplication is repeated addition.</a:t>
            </a:r>
            <a:endParaRPr/>
          </a:p>
          <a:p>
            <a:pPr marL="457200" lvl="0" indent="-342900" algn="l" rtl="0">
              <a:lnSpc>
                <a:spcPct val="115000"/>
              </a:lnSpc>
              <a:spcBef>
                <a:spcPts val="0"/>
              </a:spcBef>
              <a:spcAft>
                <a:spcPts val="0"/>
              </a:spcAft>
              <a:buSzPts val="1800"/>
              <a:buFont typeface="Nunito"/>
              <a:buChar char="●"/>
            </a:pPr>
            <a:r>
              <a:rPr lang="en-GB"/>
              <a:t>Remember that multiplication is commutative. </a:t>
            </a:r>
            <a:endParaRPr/>
          </a:p>
          <a:p>
            <a:pPr marL="457200" lvl="0" indent="-342900" algn="l" rtl="0">
              <a:lnSpc>
                <a:spcPct val="115000"/>
              </a:lnSpc>
              <a:spcBef>
                <a:spcPts val="0"/>
              </a:spcBef>
              <a:spcAft>
                <a:spcPts val="0"/>
              </a:spcAft>
              <a:buSzPts val="1800"/>
              <a:buFont typeface="Nunito"/>
              <a:buChar char="●"/>
            </a:pPr>
            <a:r>
              <a:rPr lang="en-GB"/>
              <a:t>Remember that multiplication is the inverse of division. </a:t>
            </a:r>
            <a:endParaRPr/>
          </a:p>
          <a:p>
            <a:pPr marL="457200" lvl="0" indent="-342900" algn="l" rtl="0">
              <a:lnSpc>
                <a:spcPct val="115000"/>
              </a:lnSpc>
              <a:spcBef>
                <a:spcPts val="0"/>
              </a:spcBef>
              <a:spcAft>
                <a:spcPts val="0"/>
              </a:spcAft>
              <a:buSzPts val="1800"/>
              <a:buFont typeface="Nunito"/>
              <a:buChar char="●"/>
            </a:pPr>
            <a:r>
              <a:rPr lang="en-GB"/>
              <a:t>Recall and utilise fact families.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Use different representations to represent multiplication, such as:</a:t>
            </a:r>
            <a:endParaRPr/>
          </a:p>
          <a:p>
            <a:pPr marL="457200" lvl="0" indent="-342900" algn="l" rtl="0">
              <a:lnSpc>
                <a:spcPct val="115000"/>
              </a:lnSpc>
              <a:spcBef>
                <a:spcPts val="0"/>
              </a:spcBef>
              <a:spcAft>
                <a:spcPts val="0"/>
              </a:spcAft>
              <a:buSzPts val="1800"/>
              <a:buFont typeface="Nunito"/>
              <a:buChar char="●"/>
            </a:pPr>
            <a:r>
              <a:rPr lang="en-GB"/>
              <a:t>Concrete manipulatives suck as multilink cubes or counters.</a:t>
            </a:r>
            <a:endParaRPr/>
          </a:p>
          <a:p>
            <a:pPr marL="457200" lvl="0" indent="-342900" algn="l" rtl="0">
              <a:lnSpc>
                <a:spcPct val="115000"/>
              </a:lnSpc>
              <a:spcBef>
                <a:spcPts val="0"/>
              </a:spcBef>
              <a:spcAft>
                <a:spcPts val="0"/>
              </a:spcAft>
              <a:buSzPts val="1800"/>
              <a:buFont typeface="Nunito"/>
              <a:buChar char="●"/>
            </a:pPr>
            <a:r>
              <a:rPr lang="en-GB"/>
              <a:t>Create pictorial representations such as arrays. </a:t>
            </a:r>
            <a:endParaRPr/>
          </a:p>
        </p:txBody>
      </p:sp>
      <p:sp>
        <p:nvSpPr>
          <p:cNvPr id="80" name="Google Shape;8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Counting and looking for patterns</a:t>
            </a:r>
            <a:endParaRPr/>
          </a:p>
        </p:txBody>
      </p:sp>
      <p:sp>
        <p:nvSpPr>
          <p:cNvPr id="86" name="Google Shape;86;p9"/>
          <p:cNvSpPr txBox="1">
            <a:spLocks noGrp="1"/>
          </p:cNvSpPr>
          <p:nvPr>
            <p:ph type="body" idx="1"/>
          </p:nvPr>
        </p:nvSpPr>
        <p:spPr>
          <a:xfrm>
            <a:off x="311700" y="739303"/>
            <a:ext cx="8520600" cy="1662522"/>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Example: Counting in 2s </a:t>
            </a:r>
            <a:endParaRPr/>
          </a:p>
          <a:p>
            <a:pPr marL="114300" lvl="0" indent="0" algn="ctr" rtl="0">
              <a:lnSpc>
                <a:spcPct val="115000"/>
              </a:lnSpc>
              <a:spcBef>
                <a:spcPts val="0"/>
              </a:spcBef>
              <a:spcAft>
                <a:spcPts val="0"/>
              </a:spcAft>
              <a:buSzPts val="1800"/>
              <a:buNone/>
            </a:pPr>
            <a:r>
              <a:rPr lang="en-GB"/>
              <a:t>2, 4, 6, 8, 10…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Ensure children have a strong understanding of counting in groups first.</a:t>
            </a:r>
            <a:endParaRPr/>
          </a:p>
          <a:p>
            <a:pPr marL="457200" lvl="0" indent="-342900" algn="l" rtl="0">
              <a:lnSpc>
                <a:spcPct val="115000"/>
              </a:lnSpc>
              <a:spcBef>
                <a:spcPts val="0"/>
              </a:spcBef>
              <a:spcAft>
                <a:spcPts val="0"/>
              </a:spcAft>
              <a:buSzPts val="1800"/>
              <a:buFont typeface="Nunito"/>
              <a:buChar char="●"/>
            </a:pPr>
            <a:r>
              <a:rPr lang="en-GB"/>
              <a:t>When children are secure with counting, they can then look for patterns.</a:t>
            </a:r>
            <a:endParaRPr/>
          </a:p>
          <a:p>
            <a:pPr marL="457200" lvl="0" indent="-228600" algn="l" rtl="0">
              <a:lnSpc>
                <a:spcPct val="115000"/>
              </a:lnSpc>
              <a:spcBef>
                <a:spcPts val="0"/>
              </a:spcBef>
              <a:spcAft>
                <a:spcPts val="0"/>
              </a:spcAft>
              <a:buSzPts val="1800"/>
              <a:buFont typeface="Nunito"/>
              <a:buNone/>
            </a:pPr>
            <a:endParaRPr/>
          </a:p>
        </p:txBody>
      </p:sp>
      <p:sp>
        <p:nvSpPr>
          <p:cNvPr id="87" name="Google Shape;87;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grpSp>
        <p:nvGrpSpPr>
          <p:cNvPr id="88" name="Google Shape;88;p9"/>
          <p:cNvGrpSpPr/>
          <p:nvPr/>
        </p:nvGrpSpPr>
        <p:grpSpPr>
          <a:xfrm>
            <a:off x="1387439" y="2893295"/>
            <a:ext cx="1050085" cy="1069598"/>
            <a:chOff x="839283" y="2350598"/>
            <a:chExt cx="1050085" cy="1069598"/>
          </a:xfrm>
        </p:grpSpPr>
        <p:pic>
          <p:nvPicPr>
            <p:cNvPr id="89" name="Google Shape;89;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0" name="Google Shape;90;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1" name="Google Shape;91;p9"/>
          <p:cNvGrpSpPr/>
          <p:nvPr/>
        </p:nvGrpSpPr>
        <p:grpSpPr>
          <a:xfrm>
            <a:off x="3160452" y="2893295"/>
            <a:ext cx="1050085" cy="1069598"/>
            <a:chOff x="839283" y="2350598"/>
            <a:chExt cx="1050085" cy="1069598"/>
          </a:xfrm>
        </p:grpSpPr>
        <p:pic>
          <p:nvPicPr>
            <p:cNvPr id="92" name="Google Shape;92;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3" name="Google Shape;93;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4" name="Google Shape;94;p9"/>
          <p:cNvGrpSpPr/>
          <p:nvPr/>
        </p:nvGrpSpPr>
        <p:grpSpPr>
          <a:xfrm>
            <a:off x="4933465" y="2894903"/>
            <a:ext cx="1050085" cy="1069598"/>
            <a:chOff x="839283" y="2350598"/>
            <a:chExt cx="1050085" cy="1069598"/>
          </a:xfrm>
        </p:grpSpPr>
        <p:pic>
          <p:nvPicPr>
            <p:cNvPr id="95" name="Google Shape;95;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6" name="Google Shape;96;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7" name="Google Shape;97;p9"/>
          <p:cNvGrpSpPr/>
          <p:nvPr/>
        </p:nvGrpSpPr>
        <p:grpSpPr>
          <a:xfrm>
            <a:off x="6706478" y="2893295"/>
            <a:ext cx="1050085" cy="1069598"/>
            <a:chOff x="839283" y="2350598"/>
            <a:chExt cx="1050085" cy="1069598"/>
          </a:xfrm>
        </p:grpSpPr>
        <p:pic>
          <p:nvPicPr>
            <p:cNvPr id="98" name="Google Shape;98;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9" name="Google Shape;99;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Repeated addition</a:t>
            </a:r>
            <a:endParaRPr/>
          </a:p>
        </p:txBody>
      </p:sp>
      <p:sp>
        <p:nvSpPr>
          <p:cNvPr id="105" name="Google Shape;105;p1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Knowing that 2 x 4 is the same as 2 + 2 + 2 + 2</a:t>
            </a:r>
            <a:endParaRPr/>
          </a:p>
        </p:txBody>
      </p:sp>
      <p:sp>
        <p:nvSpPr>
          <p:cNvPr id="106" name="Google Shape;106;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
        <p:nvSpPr>
          <p:cNvPr id="107" name="Google Shape;107;p10"/>
          <p:cNvSpPr txBox="1"/>
          <p:nvPr/>
        </p:nvSpPr>
        <p:spPr>
          <a:xfrm>
            <a:off x="704934" y="3534242"/>
            <a:ext cx="3054012" cy="434776"/>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+ 2 + 2 + 2 = ?</a:t>
            </a:r>
            <a:endParaRPr/>
          </a:p>
        </p:txBody>
      </p:sp>
      <p:grpSp>
        <p:nvGrpSpPr>
          <p:cNvPr id="108" name="Google Shape;108;p10"/>
          <p:cNvGrpSpPr/>
          <p:nvPr/>
        </p:nvGrpSpPr>
        <p:grpSpPr>
          <a:xfrm>
            <a:off x="5066349" y="1826495"/>
            <a:ext cx="3394900" cy="1594084"/>
            <a:chOff x="5066349" y="1455020"/>
            <a:chExt cx="3394900" cy="1594084"/>
          </a:xfrm>
        </p:grpSpPr>
        <p:pic>
          <p:nvPicPr>
            <p:cNvPr id="109" name="Google Shape;109;p10"/>
            <p:cNvPicPr preferRelativeResize="0"/>
            <p:nvPr/>
          </p:nvPicPr>
          <p:blipFill rotWithShape="1">
            <a:blip r:embed="rId3">
              <a:alphaModFix/>
            </a:blip>
            <a:srcRect/>
            <a:stretch/>
          </p:blipFill>
          <p:spPr>
            <a:xfrm>
              <a:off x="5066349" y="1455020"/>
              <a:ext cx="761428" cy="761428"/>
            </a:xfrm>
            <a:prstGeom prst="rect">
              <a:avLst/>
            </a:prstGeom>
            <a:noFill/>
            <a:ln>
              <a:noFill/>
            </a:ln>
          </p:spPr>
        </p:pic>
        <p:pic>
          <p:nvPicPr>
            <p:cNvPr id="110" name="Google Shape;110;p10"/>
            <p:cNvPicPr preferRelativeResize="0"/>
            <p:nvPr/>
          </p:nvPicPr>
          <p:blipFill rotWithShape="1">
            <a:blip r:embed="rId3">
              <a:alphaModFix/>
            </a:blip>
            <a:srcRect/>
            <a:stretch/>
          </p:blipFill>
          <p:spPr>
            <a:xfrm>
              <a:off x="5944173" y="1455020"/>
              <a:ext cx="761428" cy="761428"/>
            </a:xfrm>
            <a:prstGeom prst="rect">
              <a:avLst/>
            </a:prstGeom>
            <a:noFill/>
            <a:ln>
              <a:noFill/>
            </a:ln>
          </p:spPr>
        </p:pic>
        <p:pic>
          <p:nvPicPr>
            <p:cNvPr id="111" name="Google Shape;111;p10"/>
            <p:cNvPicPr preferRelativeResize="0"/>
            <p:nvPr/>
          </p:nvPicPr>
          <p:blipFill rotWithShape="1">
            <a:blip r:embed="rId3">
              <a:alphaModFix/>
            </a:blip>
            <a:srcRect/>
            <a:stretch/>
          </p:blipFill>
          <p:spPr>
            <a:xfrm>
              <a:off x="6821997" y="1455020"/>
              <a:ext cx="761428" cy="761428"/>
            </a:xfrm>
            <a:prstGeom prst="rect">
              <a:avLst/>
            </a:prstGeom>
            <a:noFill/>
            <a:ln>
              <a:noFill/>
            </a:ln>
          </p:spPr>
        </p:pic>
        <p:pic>
          <p:nvPicPr>
            <p:cNvPr id="112" name="Google Shape;112;p10"/>
            <p:cNvPicPr preferRelativeResize="0"/>
            <p:nvPr/>
          </p:nvPicPr>
          <p:blipFill rotWithShape="1">
            <a:blip r:embed="rId3">
              <a:alphaModFix/>
            </a:blip>
            <a:srcRect/>
            <a:stretch/>
          </p:blipFill>
          <p:spPr>
            <a:xfrm>
              <a:off x="7699821" y="1455020"/>
              <a:ext cx="761428" cy="761428"/>
            </a:xfrm>
            <a:prstGeom prst="rect">
              <a:avLst/>
            </a:prstGeom>
            <a:noFill/>
            <a:ln>
              <a:noFill/>
            </a:ln>
          </p:spPr>
        </p:pic>
        <p:pic>
          <p:nvPicPr>
            <p:cNvPr id="113" name="Google Shape;113;p10"/>
            <p:cNvPicPr preferRelativeResize="0"/>
            <p:nvPr/>
          </p:nvPicPr>
          <p:blipFill rotWithShape="1">
            <a:blip r:embed="rId3">
              <a:alphaModFix/>
            </a:blip>
            <a:srcRect/>
            <a:stretch/>
          </p:blipFill>
          <p:spPr>
            <a:xfrm>
              <a:off x="5066349" y="2287676"/>
              <a:ext cx="761428" cy="761428"/>
            </a:xfrm>
            <a:prstGeom prst="rect">
              <a:avLst/>
            </a:prstGeom>
            <a:noFill/>
            <a:ln>
              <a:noFill/>
            </a:ln>
          </p:spPr>
        </p:pic>
        <p:pic>
          <p:nvPicPr>
            <p:cNvPr id="114" name="Google Shape;114;p10"/>
            <p:cNvPicPr preferRelativeResize="0"/>
            <p:nvPr/>
          </p:nvPicPr>
          <p:blipFill rotWithShape="1">
            <a:blip r:embed="rId3">
              <a:alphaModFix/>
            </a:blip>
            <a:srcRect/>
            <a:stretch/>
          </p:blipFill>
          <p:spPr>
            <a:xfrm>
              <a:off x="5944173" y="2287676"/>
              <a:ext cx="761428" cy="761428"/>
            </a:xfrm>
            <a:prstGeom prst="rect">
              <a:avLst/>
            </a:prstGeom>
            <a:noFill/>
            <a:ln>
              <a:noFill/>
            </a:ln>
          </p:spPr>
        </p:pic>
        <p:pic>
          <p:nvPicPr>
            <p:cNvPr id="115" name="Google Shape;115;p10"/>
            <p:cNvPicPr preferRelativeResize="0"/>
            <p:nvPr/>
          </p:nvPicPr>
          <p:blipFill rotWithShape="1">
            <a:blip r:embed="rId3">
              <a:alphaModFix/>
            </a:blip>
            <a:srcRect/>
            <a:stretch/>
          </p:blipFill>
          <p:spPr>
            <a:xfrm>
              <a:off x="6821997" y="2287676"/>
              <a:ext cx="761428" cy="761428"/>
            </a:xfrm>
            <a:prstGeom prst="rect">
              <a:avLst/>
            </a:prstGeom>
            <a:noFill/>
            <a:ln>
              <a:noFill/>
            </a:ln>
          </p:spPr>
        </p:pic>
        <p:pic>
          <p:nvPicPr>
            <p:cNvPr id="116" name="Google Shape;116;p10"/>
            <p:cNvPicPr preferRelativeResize="0"/>
            <p:nvPr/>
          </p:nvPicPr>
          <p:blipFill rotWithShape="1">
            <a:blip r:embed="rId3">
              <a:alphaModFix/>
            </a:blip>
            <a:srcRect/>
            <a:stretch/>
          </p:blipFill>
          <p:spPr>
            <a:xfrm>
              <a:off x="7699821" y="2287676"/>
              <a:ext cx="761428" cy="761428"/>
            </a:xfrm>
            <a:prstGeom prst="rect">
              <a:avLst/>
            </a:prstGeom>
            <a:noFill/>
            <a:ln>
              <a:noFill/>
            </a:ln>
          </p:spPr>
        </p:pic>
      </p:grpSp>
      <p:sp>
        <p:nvSpPr>
          <p:cNvPr id="117" name="Google Shape;117;p10"/>
          <p:cNvSpPr txBox="1"/>
          <p:nvPr/>
        </p:nvSpPr>
        <p:spPr>
          <a:xfrm>
            <a:off x="5066349" y="3534242"/>
            <a:ext cx="3394900" cy="434776"/>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x 4 = ?</a:t>
            </a:r>
            <a:endParaRPr/>
          </a:p>
        </p:txBody>
      </p:sp>
      <p:pic>
        <p:nvPicPr>
          <p:cNvPr id="118" name="Google Shape;118;p10" descr="A pair of red shoes&#10;&#10;Description automatically generated"/>
          <p:cNvPicPr preferRelativeResize="0"/>
          <p:nvPr/>
        </p:nvPicPr>
        <p:blipFill rotWithShape="1">
          <a:blip r:embed="rId4">
            <a:alphaModFix/>
          </a:blip>
          <a:srcRect/>
          <a:stretch/>
        </p:blipFill>
        <p:spPr>
          <a:xfrm>
            <a:off x="980797" y="1903801"/>
            <a:ext cx="1155700" cy="800100"/>
          </a:xfrm>
          <a:prstGeom prst="rect">
            <a:avLst/>
          </a:prstGeom>
          <a:noFill/>
          <a:ln>
            <a:noFill/>
          </a:ln>
        </p:spPr>
      </p:pic>
      <p:pic>
        <p:nvPicPr>
          <p:cNvPr id="119" name="Google Shape;119;p10" descr="A pair of red shoes&#10;&#10;Description automatically generated"/>
          <p:cNvPicPr preferRelativeResize="0"/>
          <p:nvPr/>
        </p:nvPicPr>
        <p:blipFill rotWithShape="1">
          <a:blip r:embed="rId4">
            <a:alphaModFix/>
          </a:blip>
          <a:srcRect/>
          <a:stretch/>
        </p:blipFill>
        <p:spPr>
          <a:xfrm>
            <a:off x="2402388" y="1899243"/>
            <a:ext cx="1155700" cy="800100"/>
          </a:xfrm>
          <a:prstGeom prst="rect">
            <a:avLst/>
          </a:prstGeom>
          <a:noFill/>
          <a:ln>
            <a:noFill/>
          </a:ln>
        </p:spPr>
      </p:pic>
      <p:pic>
        <p:nvPicPr>
          <p:cNvPr id="120" name="Google Shape;120;p10" descr="A pair of red shoes&#10;&#10;Description automatically generated"/>
          <p:cNvPicPr preferRelativeResize="0"/>
          <p:nvPr/>
        </p:nvPicPr>
        <p:blipFill rotWithShape="1">
          <a:blip r:embed="rId4">
            <a:alphaModFix/>
          </a:blip>
          <a:srcRect/>
          <a:stretch/>
        </p:blipFill>
        <p:spPr>
          <a:xfrm>
            <a:off x="980797" y="2755793"/>
            <a:ext cx="1155700" cy="800100"/>
          </a:xfrm>
          <a:prstGeom prst="rect">
            <a:avLst/>
          </a:prstGeom>
          <a:noFill/>
          <a:ln>
            <a:noFill/>
          </a:ln>
        </p:spPr>
      </p:pic>
      <p:pic>
        <p:nvPicPr>
          <p:cNvPr id="121" name="Google Shape;121;p10" descr="A pair of red shoes&#10;&#10;Description automatically generated"/>
          <p:cNvPicPr preferRelativeResize="0"/>
          <p:nvPr/>
        </p:nvPicPr>
        <p:blipFill rotWithShape="1">
          <a:blip r:embed="rId4">
            <a:alphaModFix/>
          </a:blip>
          <a:srcRect/>
          <a:stretch/>
        </p:blipFill>
        <p:spPr>
          <a:xfrm>
            <a:off x="2402388" y="2751235"/>
            <a:ext cx="1155700" cy="8001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Multiplication is commutative</a:t>
            </a:r>
            <a:endParaRPr/>
          </a:p>
        </p:txBody>
      </p:sp>
      <p:sp>
        <p:nvSpPr>
          <p:cNvPr id="127" name="Google Shape;127;p11"/>
          <p:cNvSpPr txBox="1">
            <a:spLocks noGrp="1"/>
          </p:cNvSpPr>
          <p:nvPr>
            <p:ph type="body" idx="1"/>
          </p:nvPr>
        </p:nvSpPr>
        <p:spPr>
          <a:xfrm>
            <a:off x="311700" y="739303"/>
            <a:ext cx="8520600" cy="126018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3 x 2 is the same as 2 x 3</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Children need to understand that multiplication can be completed in any order to produce the same answer. Sometimes this link needs to be made explicit. </a:t>
            </a:r>
            <a:endParaRPr/>
          </a:p>
        </p:txBody>
      </p:sp>
      <p:sp>
        <p:nvSpPr>
          <p:cNvPr id="128" name="Google Shape;12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29" name="Google Shape;129;p11"/>
          <p:cNvPicPr preferRelativeResize="0"/>
          <p:nvPr/>
        </p:nvPicPr>
        <p:blipFill rotWithShape="1">
          <a:blip r:embed="rId3">
            <a:alphaModFix/>
          </a:blip>
          <a:srcRect/>
          <a:stretch/>
        </p:blipFill>
        <p:spPr>
          <a:xfrm>
            <a:off x="872532" y="2270284"/>
            <a:ext cx="602932" cy="602932"/>
          </a:xfrm>
          <a:prstGeom prst="rect">
            <a:avLst/>
          </a:prstGeom>
          <a:noFill/>
          <a:ln>
            <a:noFill/>
          </a:ln>
        </p:spPr>
      </p:pic>
      <p:pic>
        <p:nvPicPr>
          <p:cNvPr id="130" name="Google Shape;130;p11"/>
          <p:cNvPicPr preferRelativeResize="0"/>
          <p:nvPr/>
        </p:nvPicPr>
        <p:blipFill rotWithShape="1">
          <a:blip r:embed="rId3">
            <a:alphaModFix/>
          </a:blip>
          <a:srcRect/>
          <a:stretch/>
        </p:blipFill>
        <p:spPr>
          <a:xfrm>
            <a:off x="872532" y="3004741"/>
            <a:ext cx="602932" cy="602932"/>
          </a:xfrm>
          <a:prstGeom prst="rect">
            <a:avLst/>
          </a:prstGeom>
          <a:noFill/>
          <a:ln>
            <a:noFill/>
          </a:ln>
        </p:spPr>
      </p:pic>
      <p:pic>
        <p:nvPicPr>
          <p:cNvPr id="131" name="Google Shape;131;p11"/>
          <p:cNvPicPr preferRelativeResize="0"/>
          <p:nvPr/>
        </p:nvPicPr>
        <p:blipFill rotWithShape="1">
          <a:blip r:embed="rId3">
            <a:alphaModFix/>
          </a:blip>
          <a:srcRect/>
          <a:stretch/>
        </p:blipFill>
        <p:spPr>
          <a:xfrm>
            <a:off x="1786932" y="2272459"/>
            <a:ext cx="602932" cy="602932"/>
          </a:xfrm>
          <a:prstGeom prst="rect">
            <a:avLst/>
          </a:prstGeom>
          <a:noFill/>
          <a:ln>
            <a:noFill/>
          </a:ln>
        </p:spPr>
      </p:pic>
      <p:pic>
        <p:nvPicPr>
          <p:cNvPr id="132" name="Google Shape;132;p11"/>
          <p:cNvPicPr preferRelativeResize="0"/>
          <p:nvPr/>
        </p:nvPicPr>
        <p:blipFill rotWithShape="1">
          <a:blip r:embed="rId3">
            <a:alphaModFix/>
          </a:blip>
          <a:srcRect/>
          <a:stretch/>
        </p:blipFill>
        <p:spPr>
          <a:xfrm>
            <a:off x="1786932" y="3004741"/>
            <a:ext cx="602932" cy="602932"/>
          </a:xfrm>
          <a:prstGeom prst="rect">
            <a:avLst/>
          </a:prstGeom>
          <a:noFill/>
          <a:ln>
            <a:noFill/>
          </a:ln>
        </p:spPr>
      </p:pic>
      <p:pic>
        <p:nvPicPr>
          <p:cNvPr id="133" name="Google Shape;133;p11"/>
          <p:cNvPicPr preferRelativeResize="0"/>
          <p:nvPr/>
        </p:nvPicPr>
        <p:blipFill rotWithShape="1">
          <a:blip r:embed="rId3">
            <a:alphaModFix/>
          </a:blip>
          <a:srcRect/>
          <a:stretch/>
        </p:blipFill>
        <p:spPr>
          <a:xfrm>
            <a:off x="2701332" y="2270284"/>
            <a:ext cx="602932" cy="602932"/>
          </a:xfrm>
          <a:prstGeom prst="rect">
            <a:avLst/>
          </a:prstGeom>
          <a:noFill/>
          <a:ln>
            <a:noFill/>
          </a:ln>
        </p:spPr>
      </p:pic>
      <p:pic>
        <p:nvPicPr>
          <p:cNvPr id="134" name="Google Shape;134;p11"/>
          <p:cNvPicPr preferRelativeResize="0"/>
          <p:nvPr/>
        </p:nvPicPr>
        <p:blipFill rotWithShape="1">
          <a:blip r:embed="rId3">
            <a:alphaModFix/>
          </a:blip>
          <a:srcRect/>
          <a:stretch/>
        </p:blipFill>
        <p:spPr>
          <a:xfrm>
            <a:off x="2701332" y="3004741"/>
            <a:ext cx="602932" cy="602932"/>
          </a:xfrm>
          <a:prstGeom prst="rect">
            <a:avLst/>
          </a:prstGeom>
          <a:noFill/>
          <a:ln>
            <a:noFill/>
          </a:ln>
        </p:spPr>
      </p:pic>
      <p:pic>
        <p:nvPicPr>
          <p:cNvPr id="135" name="Google Shape;135;p11"/>
          <p:cNvPicPr preferRelativeResize="0"/>
          <p:nvPr/>
        </p:nvPicPr>
        <p:blipFill rotWithShape="1">
          <a:blip r:embed="rId4">
            <a:alphaModFix/>
          </a:blip>
          <a:srcRect/>
          <a:stretch/>
        </p:blipFill>
        <p:spPr>
          <a:xfrm>
            <a:off x="5993172" y="2270284"/>
            <a:ext cx="602932" cy="602932"/>
          </a:xfrm>
          <a:prstGeom prst="rect">
            <a:avLst/>
          </a:prstGeom>
          <a:noFill/>
          <a:ln>
            <a:noFill/>
          </a:ln>
        </p:spPr>
      </p:pic>
      <p:pic>
        <p:nvPicPr>
          <p:cNvPr id="136" name="Google Shape;136;p11"/>
          <p:cNvPicPr preferRelativeResize="0"/>
          <p:nvPr/>
        </p:nvPicPr>
        <p:blipFill rotWithShape="1">
          <a:blip r:embed="rId4">
            <a:alphaModFix/>
          </a:blip>
          <a:srcRect/>
          <a:stretch/>
        </p:blipFill>
        <p:spPr>
          <a:xfrm>
            <a:off x="5993172" y="2955211"/>
            <a:ext cx="602932" cy="602932"/>
          </a:xfrm>
          <a:prstGeom prst="rect">
            <a:avLst/>
          </a:prstGeom>
          <a:noFill/>
          <a:ln>
            <a:noFill/>
          </a:ln>
        </p:spPr>
      </p:pic>
      <p:pic>
        <p:nvPicPr>
          <p:cNvPr id="137" name="Google Shape;137;p11"/>
          <p:cNvPicPr preferRelativeResize="0"/>
          <p:nvPr/>
        </p:nvPicPr>
        <p:blipFill rotWithShape="1">
          <a:blip r:embed="rId4">
            <a:alphaModFix/>
          </a:blip>
          <a:srcRect/>
          <a:stretch/>
        </p:blipFill>
        <p:spPr>
          <a:xfrm>
            <a:off x="5993172" y="3640138"/>
            <a:ext cx="602932" cy="602932"/>
          </a:xfrm>
          <a:prstGeom prst="rect">
            <a:avLst/>
          </a:prstGeom>
          <a:noFill/>
          <a:ln>
            <a:noFill/>
          </a:ln>
        </p:spPr>
      </p:pic>
      <p:pic>
        <p:nvPicPr>
          <p:cNvPr id="138" name="Google Shape;138;p11"/>
          <p:cNvPicPr preferRelativeResize="0"/>
          <p:nvPr/>
        </p:nvPicPr>
        <p:blipFill rotWithShape="1">
          <a:blip r:embed="rId4">
            <a:alphaModFix/>
          </a:blip>
          <a:srcRect/>
          <a:stretch/>
        </p:blipFill>
        <p:spPr>
          <a:xfrm>
            <a:off x="6749076" y="2270284"/>
            <a:ext cx="602932" cy="602932"/>
          </a:xfrm>
          <a:prstGeom prst="rect">
            <a:avLst/>
          </a:prstGeom>
          <a:noFill/>
          <a:ln>
            <a:noFill/>
          </a:ln>
        </p:spPr>
      </p:pic>
      <p:pic>
        <p:nvPicPr>
          <p:cNvPr id="139" name="Google Shape;139;p11"/>
          <p:cNvPicPr preferRelativeResize="0"/>
          <p:nvPr/>
        </p:nvPicPr>
        <p:blipFill rotWithShape="1">
          <a:blip r:embed="rId4">
            <a:alphaModFix/>
          </a:blip>
          <a:srcRect/>
          <a:stretch/>
        </p:blipFill>
        <p:spPr>
          <a:xfrm>
            <a:off x="6749076" y="2955211"/>
            <a:ext cx="602932" cy="602932"/>
          </a:xfrm>
          <a:prstGeom prst="rect">
            <a:avLst/>
          </a:prstGeom>
          <a:noFill/>
          <a:ln>
            <a:noFill/>
          </a:ln>
        </p:spPr>
      </p:pic>
      <p:pic>
        <p:nvPicPr>
          <p:cNvPr id="140" name="Google Shape;140;p11"/>
          <p:cNvPicPr preferRelativeResize="0"/>
          <p:nvPr/>
        </p:nvPicPr>
        <p:blipFill rotWithShape="1">
          <a:blip r:embed="rId4">
            <a:alphaModFix/>
          </a:blip>
          <a:srcRect/>
          <a:stretch/>
        </p:blipFill>
        <p:spPr>
          <a:xfrm>
            <a:off x="6749076" y="3640138"/>
            <a:ext cx="602932" cy="602932"/>
          </a:xfrm>
          <a:prstGeom prst="rect">
            <a:avLst/>
          </a:prstGeom>
          <a:noFill/>
          <a:ln>
            <a:noFill/>
          </a:ln>
        </p:spPr>
      </p:pic>
      <p:sp>
        <p:nvSpPr>
          <p:cNvPr id="141" name="Google Shape;141;p11"/>
          <p:cNvSpPr txBox="1"/>
          <p:nvPr/>
        </p:nvSpPr>
        <p:spPr>
          <a:xfrm>
            <a:off x="311700" y="3758327"/>
            <a:ext cx="3382476" cy="447913"/>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3 lots of 2 = 6</a:t>
            </a:r>
            <a:endParaRPr sz="1600" b="0" i="0" u="none" strike="noStrike" cap="none">
              <a:solidFill>
                <a:schemeClr val="dk1"/>
              </a:solidFill>
              <a:latin typeface="Arial"/>
              <a:ea typeface="Arial"/>
              <a:cs typeface="Arial"/>
              <a:sym typeface="Arial"/>
            </a:endParaRPr>
          </a:p>
        </p:txBody>
      </p:sp>
      <p:sp>
        <p:nvSpPr>
          <p:cNvPr id="142" name="Google Shape;142;p11"/>
          <p:cNvSpPr txBox="1"/>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lots of 3 = 6</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Multiplication is the inverse of division</a:t>
            </a:r>
            <a:endParaRPr/>
          </a:p>
        </p:txBody>
      </p:sp>
      <p:sp>
        <p:nvSpPr>
          <p:cNvPr id="148" name="Google Shape;148;p12"/>
          <p:cNvSpPr txBox="1">
            <a:spLocks noGrp="1"/>
          </p:cNvSpPr>
          <p:nvPr>
            <p:ph type="body" idx="1"/>
          </p:nvPr>
        </p:nvSpPr>
        <p:spPr>
          <a:xfrm>
            <a:off x="311700" y="739303"/>
            <a:ext cx="8520600" cy="126018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20 ÷ 5 = 4 can be worked out because 5 x 4 = 20</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Using pictorial representations (such as arrays) is useful here for children to see the link between multiplication and division. </a:t>
            </a:r>
            <a:endParaRPr/>
          </a:p>
        </p:txBody>
      </p:sp>
      <p:sp>
        <p:nvSpPr>
          <p:cNvPr id="149" name="Google Shape;1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grpSp>
        <p:nvGrpSpPr>
          <p:cNvPr id="150" name="Google Shape;150;p12"/>
          <p:cNvGrpSpPr/>
          <p:nvPr/>
        </p:nvGrpSpPr>
        <p:grpSpPr>
          <a:xfrm>
            <a:off x="2372268" y="2097603"/>
            <a:ext cx="4211764" cy="2728510"/>
            <a:chOff x="623168" y="2328307"/>
            <a:chExt cx="4211764" cy="2728510"/>
          </a:xfrm>
        </p:grpSpPr>
        <p:pic>
          <p:nvPicPr>
            <p:cNvPr id="151" name="Google Shape;151;p12"/>
            <p:cNvPicPr preferRelativeResize="0"/>
            <p:nvPr/>
          </p:nvPicPr>
          <p:blipFill rotWithShape="1">
            <a:blip r:embed="rId3">
              <a:alphaModFix/>
            </a:blip>
            <a:srcRect/>
            <a:stretch/>
          </p:blipFill>
          <p:spPr>
            <a:xfrm>
              <a:off x="623168" y="2328307"/>
              <a:ext cx="602932" cy="602932"/>
            </a:xfrm>
            <a:prstGeom prst="rect">
              <a:avLst/>
            </a:prstGeom>
            <a:noFill/>
            <a:ln>
              <a:noFill/>
            </a:ln>
          </p:spPr>
        </p:pic>
        <p:pic>
          <p:nvPicPr>
            <p:cNvPr id="152" name="Google Shape;152;p12"/>
            <p:cNvPicPr preferRelativeResize="0"/>
            <p:nvPr/>
          </p:nvPicPr>
          <p:blipFill rotWithShape="1">
            <a:blip r:embed="rId3">
              <a:alphaModFix/>
            </a:blip>
            <a:srcRect/>
            <a:stretch/>
          </p:blipFill>
          <p:spPr>
            <a:xfrm>
              <a:off x="623168" y="3029887"/>
              <a:ext cx="602932" cy="602932"/>
            </a:xfrm>
            <a:prstGeom prst="rect">
              <a:avLst/>
            </a:prstGeom>
            <a:noFill/>
            <a:ln>
              <a:noFill/>
            </a:ln>
          </p:spPr>
        </p:pic>
        <p:pic>
          <p:nvPicPr>
            <p:cNvPr id="153" name="Google Shape;153;p12"/>
            <p:cNvPicPr preferRelativeResize="0"/>
            <p:nvPr/>
          </p:nvPicPr>
          <p:blipFill rotWithShape="1">
            <a:blip r:embed="rId3">
              <a:alphaModFix/>
            </a:blip>
            <a:srcRect/>
            <a:stretch/>
          </p:blipFill>
          <p:spPr>
            <a:xfrm>
              <a:off x="623168" y="3731467"/>
              <a:ext cx="602932" cy="602932"/>
            </a:xfrm>
            <a:prstGeom prst="rect">
              <a:avLst/>
            </a:prstGeom>
            <a:noFill/>
            <a:ln>
              <a:noFill/>
            </a:ln>
          </p:spPr>
        </p:pic>
        <p:pic>
          <p:nvPicPr>
            <p:cNvPr id="154" name="Google Shape;154;p12"/>
            <p:cNvPicPr preferRelativeResize="0"/>
            <p:nvPr/>
          </p:nvPicPr>
          <p:blipFill rotWithShape="1">
            <a:blip r:embed="rId3">
              <a:alphaModFix/>
            </a:blip>
            <a:srcRect/>
            <a:stretch/>
          </p:blipFill>
          <p:spPr>
            <a:xfrm>
              <a:off x="623168" y="4433047"/>
              <a:ext cx="602932" cy="602932"/>
            </a:xfrm>
            <a:prstGeom prst="rect">
              <a:avLst/>
            </a:prstGeom>
            <a:noFill/>
            <a:ln>
              <a:noFill/>
            </a:ln>
          </p:spPr>
        </p:pic>
        <p:pic>
          <p:nvPicPr>
            <p:cNvPr id="155" name="Google Shape;155;p12"/>
            <p:cNvPicPr preferRelativeResize="0"/>
            <p:nvPr/>
          </p:nvPicPr>
          <p:blipFill rotWithShape="1">
            <a:blip r:embed="rId3">
              <a:alphaModFix/>
            </a:blip>
            <a:srcRect/>
            <a:stretch/>
          </p:blipFill>
          <p:spPr>
            <a:xfrm>
              <a:off x="1525376" y="2328307"/>
              <a:ext cx="602932" cy="602932"/>
            </a:xfrm>
            <a:prstGeom prst="rect">
              <a:avLst/>
            </a:prstGeom>
            <a:noFill/>
            <a:ln>
              <a:noFill/>
            </a:ln>
          </p:spPr>
        </p:pic>
        <p:pic>
          <p:nvPicPr>
            <p:cNvPr id="156" name="Google Shape;156;p12"/>
            <p:cNvPicPr preferRelativeResize="0"/>
            <p:nvPr/>
          </p:nvPicPr>
          <p:blipFill rotWithShape="1">
            <a:blip r:embed="rId3">
              <a:alphaModFix/>
            </a:blip>
            <a:srcRect/>
            <a:stretch/>
          </p:blipFill>
          <p:spPr>
            <a:xfrm>
              <a:off x="1525376" y="3029887"/>
              <a:ext cx="602932" cy="602932"/>
            </a:xfrm>
            <a:prstGeom prst="rect">
              <a:avLst/>
            </a:prstGeom>
            <a:noFill/>
            <a:ln>
              <a:noFill/>
            </a:ln>
          </p:spPr>
        </p:pic>
        <p:pic>
          <p:nvPicPr>
            <p:cNvPr id="157" name="Google Shape;157;p12"/>
            <p:cNvPicPr preferRelativeResize="0"/>
            <p:nvPr/>
          </p:nvPicPr>
          <p:blipFill rotWithShape="1">
            <a:blip r:embed="rId3">
              <a:alphaModFix/>
            </a:blip>
            <a:srcRect/>
            <a:stretch/>
          </p:blipFill>
          <p:spPr>
            <a:xfrm>
              <a:off x="1525376" y="3731467"/>
              <a:ext cx="602932" cy="602932"/>
            </a:xfrm>
            <a:prstGeom prst="rect">
              <a:avLst/>
            </a:prstGeom>
            <a:noFill/>
            <a:ln>
              <a:noFill/>
            </a:ln>
          </p:spPr>
        </p:pic>
        <p:pic>
          <p:nvPicPr>
            <p:cNvPr id="158" name="Google Shape;158;p12"/>
            <p:cNvPicPr preferRelativeResize="0"/>
            <p:nvPr/>
          </p:nvPicPr>
          <p:blipFill rotWithShape="1">
            <a:blip r:embed="rId3">
              <a:alphaModFix/>
            </a:blip>
            <a:srcRect/>
            <a:stretch/>
          </p:blipFill>
          <p:spPr>
            <a:xfrm>
              <a:off x="1525376" y="4433047"/>
              <a:ext cx="602932" cy="602932"/>
            </a:xfrm>
            <a:prstGeom prst="rect">
              <a:avLst/>
            </a:prstGeom>
            <a:noFill/>
            <a:ln>
              <a:noFill/>
            </a:ln>
          </p:spPr>
        </p:pic>
        <p:pic>
          <p:nvPicPr>
            <p:cNvPr id="159" name="Google Shape;159;p12"/>
            <p:cNvPicPr preferRelativeResize="0"/>
            <p:nvPr/>
          </p:nvPicPr>
          <p:blipFill rotWithShape="1">
            <a:blip r:embed="rId3">
              <a:alphaModFix/>
            </a:blip>
            <a:srcRect/>
            <a:stretch/>
          </p:blipFill>
          <p:spPr>
            <a:xfrm>
              <a:off x="2427584" y="2328307"/>
              <a:ext cx="602932" cy="602932"/>
            </a:xfrm>
            <a:prstGeom prst="rect">
              <a:avLst/>
            </a:prstGeom>
            <a:noFill/>
            <a:ln>
              <a:noFill/>
            </a:ln>
          </p:spPr>
        </p:pic>
        <p:pic>
          <p:nvPicPr>
            <p:cNvPr id="160" name="Google Shape;160;p12"/>
            <p:cNvPicPr preferRelativeResize="0"/>
            <p:nvPr/>
          </p:nvPicPr>
          <p:blipFill rotWithShape="1">
            <a:blip r:embed="rId3">
              <a:alphaModFix/>
            </a:blip>
            <a:srcRect/>
            <a:stretch/>
          </p:blipFill>
          <p:spPr>
            <a:xfrm>
              <a:off x="2427584" y="3029887"/>
              <a:ext cx="602932" cy="602932"/>
            </a:xfrm>
            <a:prstGeom prst="rect">
              <a:avLst/>
            </a:prstGeom>
            <a:noFill/>
            <a:ln>
              <a:noFill/>
            </a:ln>
          </p:spPr>
        </p:pic>
        <p:pic>
          <p:nvPicPr>
            <p:cNvPr id="161" name="Google Shape;161;p12"/>
            <p:cNvPicPr preferRelativeResize="0"/>
            <p:nvPr/>
          </p:nvPicPr>
          <p:blipFill rotWithShape="1">
            <a:blip r:embed="rId3">
              <a:alphaModFix/>
            </a:blip>
            <a:srcRect/>
            <a:stretch/>
          </p:blipFill>
          <p:spPr>
            <a:xfrm>
              <a:off x="2427584" y="3731467"/>
              <a:ext cx="602932" cy="602932"/>
            </a:xfrm>
            <a:prstGeom prst="rect">
              <a:avLst/>
            </a:prstGeom>
            <a:noFill/>
            <a:ln>
              <a:noFill/>
            </a:ln>
          </p:spPr>
        </p:pic>
        <p:pic>
          <p:nvPicPr>
            <p:cNvPr id="162" name="Google Shape;162;p12"/>
            <p:cNvPicPr preferRelativeResize="0"/>
            <p:nvPr/>
          </p:nvPicPr>
          <p:blipFill rotWithShape="1">
            <a:blip r:embed="rId3">
              <a:alphaModFix/>
            </a:blip>
            <a:srcRect/>
            <a:stretch/>
          </p:blipFill>
          <p:spPr>
            <a:xfrm>
              <a:off x="2427584" y="4433047"/>
              <a:ext cx="602932" cy="602932"/>
            </a:xfrm>
            <a:prstGeom prst="rect">
              <a:avLst/>
            </a:prstGeom>
            <a:noFill/>
            <a:ln>
              <a:noFill/>
            </a:ln>
          </p:spPr>
        </p:pic>
        <p:pic>
          <p:nvPicPr>
            <p:cNvPr id="163" name="Google Shape;163;p12"/>
            <p:cNvPicPr preferRelativeResize="0"/>
            <p:nvPr/>
          </p:nvPicPr>
          <p:blipFill rotWithShape="1">
            <a:blip r:embed="rId3">
              <a:alphaModFix/>
            </a:blip>
            <a:srcRect/>
            <a:stretch/>
          </p:blipFill>
          <p:spPr>
            <a:xfrm>
              <a:off x="3329792" y="2334180"/>
              <a:ext cx="602932" cy="602932"/>
            </a:xfrm>
            <a:prstGeom prst="rect">
              <a:avLst/>
            </a:prstGeom>
            <a:noFill/>
            <a:ln>
              <a:noFill/>
            </a:ln>
          </p:spPr>
        </p:pic>
        <p:pic>
          <p:nvPicPr>
            <p:cNvPr id="164" name="Google Shape;164;p12"/>
            <p:cNvPicPr preferRelativeResize="0"/>
            <p:nvPr/>
          </p:nvPicPr>
          <p:blipFill rotWithShape="1">
            <a:blip r:embed="rId3">
              <a:alphaModFix/>
            </a:blip>
            <a:srcRect/>
            <a:stretch/>
          </p:blipFill>
          <p:spPr>
            <a:xfrm>
              <a:off x="3329792" y="3035760"/>
              <a:ext cx="602932" cy="602932"/>
            </a:xfrm>
            <a:prstGeom prst="rect">
              <a:avLst/>
            </a:prstGeom>
            <a:noFill/>
            <a:ln>
              <a:noFill/>
            </a:ln>
          </p:spPr>
        </p:pic>
        <p:pic>
          <p:nvPicPr>
            <p:cNvPr id="165" name="Google Shape;165;p12"/>
            <p:cNvPicPr preferRelativeResize="0"/>
            <p:nvPr/>
          </p:nvPicPr>
          <p:blipFill rotWithShape="1">
            <a:blip r:embed="rId3">
              <a:alphaModFix/>
            </a:blip>
            <a:srcRect/>
            <a:stretch/>
          </p:blipFill>
          <p:spPr>
            <a:xfrm>
              <a:off x="3329792" y="3737340"/>
              <a:ext cx="602932" cy="602932"/>
            </a:xfrm>
            <a:prstGeom prst="rect">
              <a:avLst/>
            </a:prstGeom>
            <a:noFill/>
            <a:ln>
              <a:noFill/>
            </a:ln>
          </p:spPr>
        </p:pic>
        <p:pic>
          <p:nvPicPr>
            <p:cNvPr id="166" name="Google Shape;166;p12"/>
            <p:cNvPicPr preferRelativeResize="0"/>
            <p:nvPr/>
          </p:nvPicPr>
          <p:blipFill rotWithShape="1">
            <a:blip r:embed="rId3">
              <a:alphaModFix/>
            </a:blip>
            <a:srcRect/>
            <a:stretch/>
          </p:blipFill>
          <p:spPr>
            <a:xfrm>
              <a:off x="3329792" y="4438920"/>
              <a:ext cx="602932" cy="602932"/>
            </a:xfrm>
            <a:prstGeom prst="rect">
              <a:avLst/>
            </a:prstGeom>
            <a:noFill/>
            <a:ln>
              <a:noFill/>
            </a:ln>
          </p:spPr>
        </p:pic>
        <p:pic>
          <p:nvPicPr>
            <p:cNvPr id="167" name="Google Shape;167;p12"/>
            <p:cNvPicPr preferRelativeResize="0"/>
            <p:nvPr/>
          </p:nvPicPr>
          <p:blipFill rotWithShape="1">
            <a:blip r:embed="rId3">
              <a:alphaModFix/>
            </a:blip>
            <a:srcRect/>
            <a:stretch/>
          </p:blipFill>
          <p:spPr>
            <a:xfrm>
              <a:off x="4232000" y="2349145"/>
              <a:ext cx="602932" cy="602932"/>
            </a:xfrm>
            <a:prstGeom prst="rect">
              <a:avLst/>
            </a:prstGeom>
            <a:noFill/>
            <a:ln>
              <a:noFill/>
            </a:ln>
          </p:spPr>
        </p:pic>
        <p:pic>
          <p:nvPicPr>
            <p:cNvPr id="168" name="Google Shape;168;p12"/>
            <p:cNvPicPr preferRelativeResize="0"/>
            <p:nvPr/>
          </p:nvPicPr>
          <p:blipFill rotWithShape="1">
            <a:blip r:embed="rId3">
              <a:alphaModFix/>
            </a:blip>
            <a:srcRect/>
            <a:stretch/>
          </p:blipFill>
          <p:spPr>
            <a:xfrm>
              <a:off x="4232000" y="3050725"/>
              <a:ext cx="602932" cy="602932"/>
            </a:xfrm>
            <a:prstGeom prst="rect">
              <a:avLst/>
            </a:prstGeom>
            <a:noFill/>
            <a:ln>
              <a:noFill/>
            </a:ln>
          </p:spPr>
        </p:pic>
        <p:pic>
          <p:nvPicPr>
            <p:cNvPr id="169" name="Google Shape;169;p12"/>
            <p:cNvPicPr preferRelativeResize="0"/>
            <p:nvPr/>
          </p:nvPicPr>
          <p:blipFill rotWithShape="1">
            <a:blip r:embed="rId3">
              <a:alphaModFix/>
            </a:blip>
            <a:srcRect/>
            <a:stretch/>
          </p:blipFill>
          <p:spPr>
            <a:xfrm>
              <a:off x="4232000" y="3752305"/>
              <a:ext cx="602932" cy="602932"/>
            </a:xfrm>
            <a:prstGeom prst="rect">
              <a:avLst/>
            </a:prstGeom>
            <a:noFill/>
            <a:ln>
              <a:noFill/>
            </a:ln>
          </p:spPr>
        </p:pic>
        <p:pic>
          <p:nvPicPr>
            <p:cNvPr id="170" name="Google Shape;170;p12"/>
            <p:cNvPicPr preferRelativeResize="0"/>
            <p:nvPr/>
          </p:nvPicPr>
          <p:blipFill rotWithShape="1">
            <a:blip r:embed="rId3">
              <a:alphaModFix/>
            </a:blip>
            <a:srcRect/>
            <a:stretch/>
          </p:blipFill>
          <p:spPr>
            <a:xfrm>
              <a:off x="4232000" y="4453885"/>
              <a:ext cx="602932" cy="602932"/>
            </a:xfrm>
            <a:prstGeom prst="rect">
              <a:avLst/>
            </a:prstGeom>
            <a:noFill/>
            <a:ln>
              <a:noFill/>
            </a:ln>
          </p:spPr>
        </p:pic>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Fact families</a:t>
            </a:r>
            <a:endParaRPr/>
          </a:p>
        </p:txBody>
      </p:sp>
      <p:sp>
        <p:nvSpPr>
          <p:cNvPr id="176" name="Google Shape;176;p13"/>
          <p:cNvSpPr txBox="1">
            <a:spLocks noGrp="1"/>
          </p:cNvSpPr>
          <p:nvPr>
            <p:ph type="body" idx="1"/>
          </p:nvPr>
        </p:nvSpPr>
        <p:spPr>
          <a:xfrm>
            <a:off x="311700" y="739303"/>
            <a:ext cx="8520600" cy="1284570"/>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4 x 5 = 20, 5 x 4 = 20, 20 ÷ 5 = 4, 20 ÷ 4 = 5</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Due to their commutative understanding, children should also be able to see whole number families. For many children this will need to be pointed out and discussed. </a:t>
            </a:r>
            <a:endParaRPr/>
          </a:p>
        </p:txBody>
      </p:sp>
      <p:sp>
        <p:nvSpPr>
          <p:cNvPr id="177" name="Google Shape;177;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grpSp>
        <p:nvGrpSpPr>
          <p:cNvPr id="178" name="Google Shape;178;p13"/>
          <p:cNvGrpSpPr/>
          <p:nvPr/>
        </p:nvGrpSpPr>
        <p:grpSpPr>
          <a:xfrm>
            <a:off x="3322391" y="2571750"/>
            <a:ext cx="2311518" cy="1866261"/>
            <a:chOff x="3416241" y="2349122"/>
            <a:chExt cx="2311518" cy="1866261"/>
          </a:xfrm>
        </p:grpSpPr>
        <p:sp>
          <p:nvSpPr>
            <p:cNvPr id="179" name="Google Shape;179;p13"/>
            <p:cNvSpPr/>
            <p:nvPr/>
          </p:nvSpPr>
          <p:spPr>
            <a:xfrm>
              <a:off x="4186747" y="2349122"/>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600" b="0" i="0" u="none" strike="noStrike" cap="none">
                  <a:solidFill>
                    <a:schemeClr val="dk1"/>
                  </a:solidFill>
                  <a:latin typeface="Arial"/>
                  <a:ea typeface="Arial"/>
                  <a:cs typeface="Arial"/>
                  <a:sym typeface="Arial"/>
                </a:rPr>
                <a:t>20</a:t>
              </a:r>
              <a:endParaRPr/>
            </a:p>
          </p:txBody>
        </p:sp>
        <p:sp>
          <p:nvSpPr>
            <p:cNvPr id="180" name="Google Shape;180;p13"/>
            <p:cNvSpPr/>
            <p:nvPr/>
          </p:nvSpPr>
          <p:spPr>
            <a:xfrm>
              <a:off x="3416241" y="3444877"/>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600" b="0" i="0" u="none" strike="noStrike" cap="none">
                  <a:solidFill>
                    <a:schemeClr val="dk1"/>
                  </a:solidFill>
                  <a:latin typeface="Arial"/>
                  <a:ea typeface="Arial"/>
                  <a:cs typeface="Arial"/>
                  <a:sym typeface="Arial"/>
                </a:rPr>
                <a:t>4</a:t>
              </a:r>
              <a:endParaRPr/>
            </a:p>
          </p:txBody>
        </p:sp>
        <p:sp>
          <p:nvSpPr>
            <p:cNvPr id="181" name="Google Shape;181;p13"/>
            <p:cNvSpPr/>
            <p:nvPr/>
          </p:nvSpPr>
          <p:spPr>
            <a:xfrm>
              <a:off x="4957253" y="3444877"/>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600" b="0" i="0" u="none" strike="noStrike" cap="none">
                  <a:solidFill>
                    <a:schemeClr val="dk1"/>
                  </a:solidFill>
                  <a:latin typeface="Arial"/>
                  <a:ea typeface="Arial"/>
                  <a:cs typeface="Arial"/>
                  <a:sym typeface="Arial"/>
                </a:rPr>
                <a:t>5</a:t>
              </a:r>
              <a:endParaRPr/>
            </a:p>
          </p:txBody>
        </p:sp>
        <p:cxnSp>
          <p:nvCxnSpPr>
            <p:cNvPr id="182" name="Google Shape;182;p13"/>
            <p:cNvCxnSpPr>
              <a:stCxn id="179" idx="3"/>
              <a:endCxn id="180" idx="0"/>
            </p:cNvCxnSpPr>
            <p:nvPr/>
          </p:nvCxnSpPr>
          <p:spPr>
            <a:xfrm flipH="1">
              <a:off x="3801585" y="3006790"/>
              <a:ext cx="498000" cy="438000"/>
            </a:xfrm>
            <a:prstGeom prst="straightConnector1">
              <a:avLst/>
            </a:prstGeom>
            <a:noFill/>
            <a:ln w="9525" cap="flat" cmpd="sng">
              <a:solidFill>
                <a:schemeClr val="dk1"/>
              </a:solidFill>
              <a:prstDash val="solid"/>
              <a:round/>
              <a:headEnd type="none" w="sm" len="sm"/>
              <a:tailEnd type="none" w="sm" len="sm"/>
            </a:ln>
          </p:spPr>
        </p:cxnSp>
        <p:cxnSp>
          <p:nvCxnSpPr>
            <p:cNvPr id="183" name="Google Shape;183;p13"/>
            <p:cNvCxnSpPr>
              <a:stCxn id="179" idx="5"/>
              <a:endCxn id="181" idx="0"/>
            </p:cNvCxnSpPr>
            <p:nvPr/>
          </p:nvCxnSpPr>
          <p:spPr>
            <a:xfrm>
              <a:off x="4844415" y="3006790"/>
              <a:ext cx="498000" cy="438000"/>
            </a:xfrm>
            <a:prstGeom prst="straightConnector1">
              <a:avLst/>
            </a:prstGeom>
            <a:noFill/>
            <a:ln w="9525" cap="flat" cmpd="sng">
              <a:solidFill>
                <a:schemeClr val="dk1"/>
              </a:solidFill>
              <a:prstDash val="solid"/>
              <a:round/>
              <a:headEnd type="none" w="sm" len="sm"/>
              <a:tailEnd type="none" w="sm" len="sm"/>
            </a:ln>
          </p:spPr>
        </p:cxnSp>
        <p:cxnSp>
          <p:nvCxnSpPr>
            <p:cNvPr id="184" name="Google Shape;184;p13"/>
            <p:cNvCxnSpPr>
              <a:stCxn id="180" idx="6"/>
              <a:endCxn id="181" idx="2"/>
            </p:cNvCxnSpPr>
            <p:nvPr/>
          </p:nvCxnSpPr>
          <p:spPr>
            <a:xfrm>
              <a:off x="4186747" y="3830130"/>
              <a:ext cx="770400" cy="0"/>
            </a:xfrm>
            <a:prstGeom prst="straightConnector1">
              <a:avLst/>
            </a:prstGeom>
            <a:noFill/>
            <a:ln w="9525" cap="flat" cmpd="sng">
              <a:solidFill>
                <a:schemeClr val="dk1"/>
              </a:solidFill>
              <a:prstDash val="solid"/>
              <a:round/>
              <a:headEnd type="none" w="sm" len="sm"/>
              <a:tailEnd type="none" w="sm" len="sm"/>
            </a:ln>
          </p:spPr>
        </p:cxn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Using known facts</a:t>
            </a:r>
            <a:endParaRPr/>
          </a:p>
        </p:txBody>
      </p:sp>
      <p:sp>
        <p:nvSpPr>
          <p:cNvPr id="190" name="Google Shape;190;p14"/>
          <p:cNvSpPr txBox="1">
            <a:spLocks noGrp="1"/>
          </p:cNvSpPr>
          <p:nvPr>
            <p:ph type="body" idx="1"/>
          </p:nvPr>
        </p:nvSpPr>
        <p:spPr>
          <a:xfrm>
            <a:off x="311700" y="739303"/>
            <a:ext cx="8520600" cy="1832448"/>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4 x 6 = ?</a:t>
            </a:r>
            <a:endParaRPr/>
          </a:p>
          <a:p>
            <a:pPr marL="114300" lvl="0" indent="0" algn="ctr" rtl="0">
              <a:lnSpc>
                <a:spcPct val="115000"/>
              </a:lnSpc>
              <a:spcBef>
                <a:spcPts val="0"/>
              </a:spcBef>
              <a:spcAft>
                <a:spcPts val="0"/>
              </a:spcAft>
              <a:buSzPts val="1800"/>
              <a:buNone/>
            </a:pPr>
            <a:r>
              <a:rPr lang="en-GB"/>
              <a:t>I know 4 x 5 = 20</a:t>
            </a:r>
            <a:endParaRPr/>
          </a:p>
          <a:p>
            <a:pPr marL="114300" lvl="0" indent="0" algn="ctr" rtl="0">
              <a:lnSpc>
                <a:spcPct val="115000"/>
              </a:lnSpc>
              <a:spcBef>
                <a:spcPts val="0"/>
              </a:spcBef>
              <a:spcAft>
                <a:spcPts val="0"/>
              </a:spcAft>
              <a:buSzPts val="1800"/>
              <a:buNone/>
            </a:pPr>
            <a:r>
              <a:rPr lang="en-GB"/>
              <a:t>Therefore, 20 + 4 = 24</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By using known facts from ‘easier’ times tables, children should be able to find answers with increasing speed. </a:t>
            </a:r>
            <a:endParaRPr/>
          </a:p>
          <a:p>
            <a:pPr marL="457200" lvl="0" indent="-228600" algn="l" rtl="0">
              <a:lnSpc>
                <a:spcPct val="115000"/>
              </a:lnSpc>
              <a:spcBef>
                <a:spcPts val="0"/>
              </a:spcBef>
              <a:spcAft>
                <a:spcPts val="0"/>
              </a:spcAft>
              <a:buSzPts val="1800"/>
              <a:buFont typeface="Nunito"/>
              <a:buNone/>
            </a:pPr>
            <a:endParaRPr/>
          </a:p>
        </p:txBody>
      </p:sp>
      <p:sp>
        <p:nvSpPr>
          <p:cNvPr id="191" name="Google Shape;191;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grpSp>
        <p:nvGrpSpPr>
          <p:cNvPr id="192" name="Google Shape;192;p14"/>
          <p:cNvGrpSpPr/>
          <p:nvPr/>
        </p:nvGrpSpPr>
        <p:grpSpPr>
          <a:xfrm>
            <a:off x="2290916" y="2669028"/>
            <a:ext cx="4562168" cy="1847231"/>
            <a:chOff x="2198555" y="2571750"/>
            <a:chExt cx="4562168" cy="1847231"/>
          </a:xfrm>
        </p:grpSpPr>
        <p:pic>
          <p:nvPicPr>
            <p:cNvPr id="193" name="Google Shape;193;p14"/>
            <p:cNvPicPr preferRelativeResize="0"/>
            <p:nvPr/>
          </p:nvPicPr>
          <p:blipFill rotWithShape="1">
            <a:blip r:embed="rId3">
              <a:alphaModFix/>
            </a:blip>
            <a:srcRect/>
            <a:stretch/>
          </p:blipFill>
          <p:spPr>
            <a:xfrm>
              <a:off x="2198555" y="2571750"/>
              <a:ext cx="369447" cy="369447"/>
            </a:xfrm>
            <a:prstGeom prst="rect">
              <a:avLst/>
            </a:prstGeom>
            <a:noFill/>
            <a:ln>
              <a:noFill/>
            </a:ln>
          </p:spPr>
        </p:pic>
        <p:pic>
          <p:nvPicPr>
            <p:cNvPr id="194" name="Google Shape;194;p14"/>
            <p:cNvPicPr preferRelativeResize="0"/>
            <p:nvPr/>
          </p:nvPicPr>
          <p:blipFill rotWithShape="1">
            <a:blip r:embed="rId3">
              <a:alphaModFix/>
            </a:blip>
            <a:srcRect/>
            <a:stretch/>
          </p:blipFill>
          <p:spPr>
            <a:xfrm>
              <a:off x="2618424" y="2571752"/>
              <a:ext cx="369447" cy="369447"/>
            </a:xfrm>
            <a:prstGeom prst="rect">
              <a:avLst/>
            </a:prstGeom>
            <a:noFill/>
            <a:ln>
              <a:noFill/>
            </a:ln>
          </p:spPr>
        </p:pic>
        <p:pic>
          <p:nvPicPr>
            <p:cNvPr id="195" name="Google Shape;195;p14"/>
            <p:cNvPicPr preferRelativeResize="0"/>
            <p:nvPr/>
          </p:nvPicPr>
          <p:blipFill rotWithShape="1">
            <a:blip r:embed="rId3">
              <a:alphaModFix/>
            </a:blip>
            <a:srcRect/>
            <a:stretch/>
          </p:blipFill>
          <p:spPr>
            <a:xfrm>
              <a:off x="3038293" y="2571751"/>
              <a:ext cx="369447" cy="369447"/>
            </a:xfrm>
            <a:prstGeom prst="rect">
              <a:avLst/>
            </a:prstGeom>
            <a:noFill/>
            <a:ln>
              <a:noFill/>
            </a:ln>
          </p:spPr>
        </p:pic>
        <p:pic>
          <p:nvPicPr>
            <p:cNvPr id="196" name="Google Shape;196;p14"/>
            <p:cNvPicPr preferRelativeResize="0"/>
            <p:nvPr/>
          </p:nvPicPr>
          <p:blipFill rotWithShape="1">
            <a:blip r:embed="rId3">
              <a:alphaModFix/>
            </a:blip>
            <a:srcRect/>
            <a:stretch/>
          </p:blipFill>
          <p:spPr>
            <a:xfrm>
              <a:off x="3458162" y="2571750"/>
              <a:ext cx="369447" cy="369447"/>
            </a:xfrm>
            <a:prstGeom prst="rect">
              <a:avLst/>
            </a:prstGeom>
            <a:noFill/>
            <a:ln>
              <a:noFill/>
            </a:ln>
          </p:spPr>
        </p:pic>
        <p:pic>
          <p:nvPicPr>
            <p:cNvPr id="197" name="Google Shape;197;p14"/>
            <p:cNvPicPr preferRelativeResize="0"/>
            <p:nvPr/>
          </p:nvPicPr>
          <p:blipFill rotWithShape="1">
            <a:blip r:embed="rId3">
              <a:alphaModFix/>
            </a:blip>
            <a:srcRect/>
            <a:stretch/>
          </p:blipFill>
          <p:spPr>
            <a:xfrm>
              <a:off x="2198555" y="2941197"/>
              <a:ext cx="369447" cy="369447"/>
            </a:xfrm>
            <a:prstGeom prst="rect">
              <a:avLst/>
            </a:prstGeom>
            <a:noFill/>
            <a:ln>
              <a:noFill/>
            </a:ln>
          </p:spPr>
        </p:pic>
        <p:pic>
          <p:nvPicPr>
            <p:cNvPr id="198" name="Google Shape;198;p14"/>
            <p:cNvPicPr preferRelativeResize="0"/>
            <p:nvPr/>
          </p:nvPicPr>
          <p:blipFill rotWithShape="1">
            <a:blip r:embed="rId3">
              <a:alphaModFix/>
            </a:blip>
            <a:srcRect/>
            <a:stretch/>
          </p:blipFill>
          <p:spPr>
            <a:xfrm>
              <a:off x="2618424" y="2941199"/>
              <a:ext cx="369447" cy="369447"/>
            </a:xfrm>
            <a:prstGeom prst="rect">
              <a:avLst/>
            </a:prstGeom>
            <a:noFill/>
            <a:ln>
              <a:noFill/>
            </a:ln>
          </p:spPr>
        </p:pic>
        <p:pic>
          <p:nvPicPr>
            <p:cNvPr id="199" name="Google Shape;199;p14"/>
            <p:cNvPicPr preferRelativeResize="0"/>
            <p:nvPr/>
          </p:nvPicPr>
          <p:blipFill rotWithShape="1">
            <a:blip r:embed="rId3">
              <a:alphaModFix/>
            </a:blip>
            <a:srcRect/>
            <a:stretch/>
          </p:blipFill>
          <p:spPr>
            <a:xfrm>
              <a:off x="3038293" y="2941198"/>
              <a:ext cx="369447" cy="369447"/>
            </a:xfrm>
            <a:prstGeom prst="rect">
              <a:avLst/>
            </a:prstGeom>
            <a:noFill/>
            <a:ln>
              <a:noFill/>
            </a:ln>
          </p:spPr>
        </p:pic>
        <p:pic>
          <p:nvPicPr>
            <p:cNvPr id="200" name="Google Shape;200;p14"/>
            <p:cNvPicPr preferRelativeResize="0"/>
            <p:nvPr/>
          </p:nvPicPr>
          <p:blipFill rotWithShape="1">
            <a:blip r:embed="rId3">
              <a:alphaModFix/>
            </a:blip>
            <a:srcRect/>
            <a:stretch/>
          </p:blipFill>
          <p:spPr>
            <a:xfrm>
              <a:off x="3458162" y="2941197"/>
              <a:ext cx="369447" cy="369447"/>
            </a:xfrm>
            <a:prstGeom prst="rect">
              <a:avLst/>
            </a:prstGeom>
            <a:noFill/>
            <a:ln>
              <a:noFill/>
            </a:ln>
          </p:spPr>
        </p:pic>
        <p:pic>
          <p:nvPicPr>
            <p:cNvPr id="201" name="Google Shape;201;p14"/>
            <p:cNvPicPr preferRelativeResize="0"/>
            <p:nvPr/>
          </p:nvPicPr>
          <p:blipFill rotWithShape="1">
            <a:blip r:embed="rId3">
              <a:alphaModFix/>
            </a:blip>
            <a:srcRect/>
            <a:stretch/>
          </p:blipFill>
          <p:spPr>
            <a:xfrm>
              <a:off x="2198555" y="3310644"/>
              <a:ext cx="369447" cy="369447"/>
            </a:xfrm>
            <a:prstGeom prst="rect">
              <a:avLst/>
            </a:prstGeom>
            <a:noFill/>
            <a:ln>
              <a:noFill/>
            </a:ln>
          </p:spPr>
        </p:pic>
        <p:pic>
          <p:nvPicPr>
            <p:cNvPr id="202" name="Google Shape;202;p14"/>
            <p:cNvPicPr preferRelativeResize="0"/>
            <p:nvPr/>
          </p:nvPicPr>
          <p:blipFill rotWithShape="1">
            <a:blip r:embed="rId3">
              <a:alphaModFix/>
            </a:blip>
            <a:srcRect/>
            <a:stretch/>
          </p:blipFill>
          <p:spPr>
            <a:xfrm>
              <a:off x="2618424" y="3310646"/>
              <a:ext cx="369447" cy="369447"/>
            </a:xfrm>
            <a:prstGeom prst="rect">
              <a:avLst/>
            </a:prstGeom>
            <a:noFill/>
            <a:ln>
              <a:noFill/>
            </a:ln>
          </p:spPr>
        </p:pic>
        <p:pic>
          <p:nvPicPr>
            <p:cNvPr id="203" name="Google Shape;203;p14"/>
            <p:cNvPicPr preferRelativeResize="0"/>
            <p:nvPr/>
          </p:nvPicPr>
          <p:blipFill rotWithShape="1">
            <a:blip r:embed="rId3">
              <a:alphaModFix/>
            </a:blip>
            <a:srcRect/>
            <a:stretch/>
          </p:blipFill>
          <p:spPr>
            <a:xfrm>
              <a:off x="3038293" y="3310645"/>
              <a:ext cx="369447" cy="369447"/>
            </a:xfrm>
            <a:prstGeom prst="rect">
              <a:avLst/>
            </a:prstGeom>
            <a:noFill/>
            <a:ln>
              <a:noFill/>
            </a:ln>
          </p:spPr>
        </p:pic>
        <p:pic>
          <p:nvPicPr>
            <p:cNvPr id="204" name="Google Shape;204;p14"/>
            <p:cNvPicPr preferRelativeResize="0"/>
            <p:nvPr/>
          </p:nvPicPr>
          <p:blipFill rotWithShape="1">
            <a:blip r:embed="rId3">
              <a:alphaModFix/>
            </a:blip>
            <a:srcRect/>
            <a:stretch/>
          </p:blipFill>
          <p:spPr>
            <a:xfrm>
              <a:off x="3458162" y="3310644"/>
              <a:ext cx="369447" cy="369447"/>
            </a:xfrm>
            <a:prstGeom prst="rect">
              <a:avLst/>
            </a:prstGeom>
            <a:noFill/>
            <a:ln>
              <a:noFill/>
            </a:ln>
          </p:spPr>
        </p:pic>
        <p:pic>
          <p:nvPicPr>
            <p:cNvPr id="205" name="Google Shape;205;p14"/>
            <p:cNvPicPr preferRelativeResize="0"/>
            <p:nvPr/>
          </p:nvPicPr>
          <p:blipFill rotWithShape="1">
            <a:blip r:embed="rId3">
              <a:alphaModFix/>
            </a:blip>
            <a:srcRect/>
            <a:stretch/>
          </p:blipFill>
          <p:spPr>
            <a:xfrm>
              <a:off x="2198555" y="3680089"/>
              <a:ext cx="369447" cy="369447"/>
            </a:xfrm>
            <a:prstGeom prst="rect">
              <a:avLst/>
            </a:prstGeom>
            <a:noFill/>
            <a:ln>
              <a:noFill/>
            </a:ln>
          </p:spPr>
        </p:pic>
        <p:pic>
          <p:nvPicPr>
            <p:cNvPr id="206" name="Google Shape;206;p14"/>
            <p:cNvPicPr preferRelativeResize="0"/>
            <p:nvPr/>
          </p:nvPicPr>
          <p:blipFill rotWithShape="1">
            <a:blip r:embed="rId3">
              <a:alphaModFix/>
            </a:blip>
            <a:srcRect/>
            <a:stretch/>
          </p:blipFill>
          <p:spPr>
            <a:xfrm>
              <a:off x="2618424" y="3680091"/>
              <a:ext cx="369447" cy="369447"/>
            </a:xfrm>
            <a:prstGeom prst="rect">
              <a:avLst/>
            </a:prstGeom>
            <a:noFill/>
            <a:ln>
              <a:noFill/>
            </a:ln>
          </p:spPr>
        </p:pic>
        <p:pic>
          <p:nvPicPr>
            <p:cNvPr id="207" name="Google Shape;207;p14"/>
            <p:cNvPicPr preferRelativeResize="0"/>
            <p:nvPr/>
          </p:nvPicPr>
          <p:blipFill rotWithShape="1">
            <a:blip r:embed="rId3">
              <a:alphaModFix/>
            </a:blip>
            <a:srcRect/>
            <a:stretch/>
          </p:blipFill>
          <p:spPr>
            <a:xfrm>
              <a:off x="3038293" y="3680090"/>
              <a:ext cx="369447" cy="369447"/>
            </a:xfrm>
            <a:prstGeom prst="rect">
              <a:avLst/>
            </a:prstGeom>
            <a:noFill/>
            <a:ln>
              <a:noFill/>
            </a:ln>
          </p:spPr>
        </p:pic>
        <p:pic>
          <p:nvPicPr>
            <p:cNvPr id="208" name="Google Shape;208;p14"/>
            <p:cNvPicPr preferRelativeResize="0"/>
            <p:nvPr/>
          </p:nvPicPr>
          <p:blipFill rotWithShape="1">
            <a:blip r:embed="rId3">
              <a:alphaModFix/>
            </a:blip>
            <a:srcRect/>
            <a:stretch/>
          </p:blipFill>
          <p:spPr>
            <a:xfrm>
              <a:off x="3458162" y="3680089"/>
              <a:ext cx="369447" cy="369447"/>
            </a:xfrm>
            <a:prstGeom prst="rect">
              <a:avLst/>
            </a:prstGeom>
            <a:noFill/>
            <a:ln>
              <a:noFill/>
            </a:ln>
          </p:spPr>
        </p:pic>
        <p:pic>
          <p:nvPicPr>
            <p:cNvPr id="209" name="Google Shape;209;p14"/>
            <p:cNvPicPr preferRelativeResize="0"/>
            <p:nvPr/>
          </p:nvPicPr>
          <p:blipFill rotWithShape="1">
            <a:blip r:embed="rId3">
              <a:alphaModFix/>
            </a:blip>
            <a:srcRect/>
            <a:stretch/>
          </p:blipFill>
          <p:spPr>
            <a:xfrm>
              <a:off x="2198555" y="4049532"/>
              <a:ext cx="369447" cy="369447"/>
            </a:xfrm>
            <a:prstGeom prst="rect">
              <a:avLst/>
            </a:prstGeom>
            <a:noFill/>
            <a:ln>
              <a:noFill/>
            </a:ln>
          </p:spPr>
        </p:pic>
        <p:pic>
          <p:nvPicPr>
            <p:cNvPr id="210" name="Google Shape;210;p14"/>
            <p:cNvPicPr preferRelativeResize="0"/>
            <p:nvPr/>
          </p:nvPicPr>
          <p:blipFill rotWithShape="1">
            <a:blip r:embed="rId3">
              <a:alphaModFix/>
            </a:blip>
            <a:srcRect/>
            <a:stretch/>
          </p:blipFill>
          <p:spPr>
            <a:xfrm>
              <a:off x="2618424" y="4049534"/>
              <a:ext cx="369447" cy="369447"/>
            </a:xfrm>
            <a:prstGeom prst="rect">
              <a:avLst/>
            </a:prstGeom>
            <a:noFill/>
            <a:ln>
              <a:noFill/>
            </a:ln>
          </p:spPr>
        </p:pic>
        <p:pic>
          <p:nvPicPr>
            <p:cNvPr id="211" name="Google Shape;211;p14"/>
            <p:cNvPicPr preferRelativeResize="0"/>
            <p:nvPr/>
          </p:nvPicPr>
          <p:blipFill rotWithShape="1">
            <a:blip r:embed="rId3">
              <a:alphaModFix/>
            </a:blip>
            <a:srcRect/>
            <a:stretch/>
          </p:blipFill>
          <p:spPr>
            <a:xfrm>
              <a:off x="3038293" y="4049533"/>
              <a:ext cx="369447" cy="369447"/>
            </a:xfrm>
            <a:prstGeom prst="rect">
              <a:avLst/>
            </a:prstGeom>
            <a:noFill/>
            <a:ln>
              <a:noFill/>
            </a:ln>
          </p:spPr>
        </p:pic>
        <p:pic>
          <p:nvPicPr>
            <p:cNvPr id="212" name="Google Shape;212;p14"/>
            <p:cNvPicPr preferRelativeResize="0"/>
            <p:nvPr/>
          </p:nvPicPr>
          <p:blipFill rotWithShape="1">
            <a:blip r:embed="rId3">
              <a:alphaModFix/>
            </a:blip>
            <a:srcRect/>
            <a:stretch/>
          </p:blipFill>
          <p:spPr>
            <a:xfrm>
              <a:off x="3458162" y="4049532"/>
              <a:ext cx="369447" cy="369447"/>
            </a:xfrm>
            <a:prstGeom prst="rect">
              <a:avLst/>
            </a:prstGeom>
            <a:noFill/>
            <a:ln>
              <a:noFill/>
            </a:ln>
          </p:spPr>
        </p:pic>
        <p:pic>
          <p:nvPicPr>
            <p:cNvPr id="213" name="Google Shape;213;p14"/>
            <p:cNvPicPr preferRelativeResize="0"/>
            <p:nvPr/>
          </p:nvPicPr>
          <p:blipFill rotWithShape="1">
            <a:blip r:embed="rId3">
              <a:alphaModFix/>
            </a:blip>
            <a:srcRect/>
            <a:stretch/>
          </p:blipFill>
          <p:spPr>
            <a:xfrm>
              <a:off x="5131669" y="3304874"/>
              <a:ext cx="369447" cy="369447"/>
            </a:xfrm>
            <a:prstGeom prst="rect">
              <a:avLst/>
            </a:prstGeom>
            <a:noFill/>
            <a:ln>
              <a:noFill/>
            </a:ln>
          </p:spPr>
        </p:pic>
        <p:pic>
          <p:nvPicPr>
            <p:cNvPr id="214" name="Google Shape;214;p14"/>
            <p:cNvPicPr preferRelativeResize="0"/>
            <p:nvPr/>
          </p:nvPicPr>
          <p:blipFill rotWithShape="1">
            <a:blip r:embed="rId3">
              <a:alphaModFix/>
            </a:blip>
            <a:srcRect/>
            <a:stretch/>
          </p:blipFill>
          <p:spPr>
            <a:xfrm>
              <a:off x="5551538" y="3304876"/>
              <a:ext cx="369447" cy="369447"/>
            </a:xfrm>
            <a:prstGeom prst="rect">
              <a:avLst/>
            </a:prstGeom>
            <a:noFill/>
            <a:ln>
              <a:noFill/>
            </a:ln>
          </p:spPr>
        </p:pic>
        <p:pic>
          <p:nvPicPr>
            <p:cNvPr id="215" name="Google Shape;215;p14"/>
            <p:cNvPicPr preferRelativeResize="0"/>
            <p:nvPr/>
          </p:nvPicPr>
          <p:blipFill rotWithShape="1">
            <a:blip r:embed="rId3">
              <a:alphaModFix/>
            </a:blip>
            <a:srcRect/>
            <a:stretch/>
          </p:blipFill>
          <p:spPr>
            <a:xfrm>
              <a:off x="5971407" y="3304875"/>
              <a:ext cx="369447" cy="369447"/>
            </a:xfrm>
            <a:prstGeom prst="rect">
              <a:avLst/>
            </a:prstGeom>
            <a:noFill/>
            <a:ln>
              <a:noFill/>
            </a:ln>
          </p:spPr>
        </p:pic>
        <p:pic>
          <p:nvPicPr>
            <p:cNvPr id="216" name="Google Shape;216;p14"/>
            <p:cNvPicPr preferRelativeResize="0"/>
            <p:nvPr/>
          </p:nvPicPr>
          <p:blipFill rotWithShape="1">
            <a:blip r:embed="rId3">
              <a:alphaModFix/>
            </a:blip>
            <a:srcRect/>
            <a:stretch/>
          </p:blipFill>
          <p:spPr>
            <a:xfrm>
              <a:off x="6391276" y="3304874"/>
              <a:ext cx="369447" cy="369447"/>
            </a:xfrm>
            <a:prstGeom prst="rect">
              <a:avLst/>
            </a:prstGeom>
            <a:noFill/>
            <a:ln>
              <a:noFill/>
            </a:ln>
          </p:spPr>
        </p:pic>
        <p:sp>
          <p:nvSpPr>
            <p:cNvPr id="217" name="Google Shape;217;p14"/>
            <p:cNvSpPr txBox="1"/>
            <p:nvPr/>
          </p:nvSpPr>
          <p:spPr>
            <a:xfrm>
              <a:off x="4340173" y="3372312"/>
              <a:ext cx="2820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40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4E7A7-CA49-1F39-D078-A8B838AC574A}"/>
              </a:ext>
            </a:extLst>
          </p:cNvPr>
          <p:cNvSpPr>
            <a:spLocks noGrp="1"/>
          </p:cNvSpPr>
          <p:nvPr>
            <p:ph type="title"/>
          </p:nvPr>
        </p:nvSpPr>
        <p:spPr>
          <a:xfrm>
            <a:off x="6484643" y="3077888"/>
            <a:ext cx="2746480" cy="1374138"/>
          </a:xfrm>
        </p:spPr>
        <p:txBody>
          <a:bodyPr/>
          <a:lstStyle/>
          <a:p>
            <a:r>
              <a:rPr lang="en-US" sz="1600" dirty="0"/>
              <a:t>Children should be playing Times Table Rockstar at home for at least 15 minutes a week. </a:t>
            </a:r>
          </a:p>
        </p:txBody>
      </p:sp>
      <p:sp>
        <p:nvSpPr>
          <p:cNvPr id="4" name="Slide Number Placeholder 3">
            <a:extLst>
              <a:ext uri="{FF2B5EF4-FFF2-40B4-BE49-F238E27FC236}">
                <a16:creationId xmlns:a16="http://schemas.microsoft.com/office/drawing/2014/main" id="{8B963D3A-9A56-A842-2916-4E753D0997D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a:t>15</a:t>
            </a:fld>
            <a:endParaRPr lang="en-GB"/>
          </a:p>
        </p:txBody>
      </p:sp>
      <p:pic>
        <p:nvPicPr>
          <p:cNvPr id="5" name="Picture 4" descr="TTRS New Logo - Tagtiv8">
            <a:extLst>
              <a:ext uri="{FF2B5EF4-FFF2-40B4-BE49-F238E27FC236}">
                <a16:creationId xmlns:a16="http://schemas.microsoft.com/office/drawing/2014/main" id="{9832DF57-7FB0-7556-D9BE-EFB83024D338}"/>
              </a:ext>
            </a:extLst>
          </p:cNvPr>
          <p:cNvPicPr>
            <a:picLocks noChangeAspect="1"/>
          </p:cNvPicPr>
          <p:nvPr/>
        </p:nvPicPr>
        <p:blipFill>
          <a:blip r:embed="rId2"/>
          <a:stretch>
            <a:fillRect/>
          </a:stretch>
        </p:blipFill>
        <p:spPr>
          <a:xfrm>
            <a:off x="6484883" y="1098123"/>
            <a:ext cx="2743199" cy="1961908"/>
          </a:xfrm>
          <a:prstGeom prst="rect">
            <a:avLst/>
          </a:prstGeom>
        </p:spPr>
      </p:pic>
      <p:pic>
        <p:nvPicPr>
          <p:cNvPr id="6" name="Picture 5" descr="Image result for urbrainy">
            <a:extLst>
              <a:ext uri="{FF2B5EF4-FFF2-40B4-BE49-F238E27FC236}">
                <a16:creationId xmlns:a16="http://schemas.microsoft.com/office/drawing/2014/main" id="{A76AA15E-0A8F-92D9-B1D6-8D384F9FECAD}"/>
              </a:ext>
            </a:extLst>
          </p:cNvPr>
          <p:cNvPicPr>
            <a:picLocks noChangeAspect="1"/>
          </p:cNvPicPr>
          <p:nvPr/>
        </p:nvPicPr>
        <p:blipFill>
          <a:blip r:embed="rId3"/>
          <a:stretch>
            <a:fillRect/>
          </a:stretch>
        </p:blipFill>
        <p:spPr>
          <a:xfrm>
            <a:off x="60436" y="37819"/>
            <a:ext cx="2585543" cy="1218449"/>
          </a:xfrm>
          <a:prstGeom prst="rect">
            <a:avLst/>
          </a:prstGeom>
        </p:spPr>
      </p:pic>
      <p:pic>
        <p:nvPicPr>
          <p:cNvPr id="7" name="Picture 6" descr="Image result for urbrainy">
            <a:extLst>
              <a:ext uri="{FF2B5EF4-FFF2-40B4-BE49-F238E27FC236}">
                <a16:creationId xmlns:a16="http://schemas.microsoft.com/office/drawing/2014/main" id="{2CA526D8-C56F-9917-003D-D2E4D705F007}"/>
              </a:ext>
            </a:extLst>
          </p:cNvPr>
          <p:cNvPicPr>
            <a:picLocks noChangeAspect="1"/>
          </p:cNvPicPr>
          <p:nvPr/>
        </p:nvPicPr>
        <p:blipFill>
          <a:blip r:embed="rId4"/>
          <a:stretch>
            <a:fillRect/>
          </a:stretch>
        </p:blipFill>
        <p:spPr>
          <a:xfrm>
            <a:off x="191814" y="1098161"/>
            <a:ext cx="2585544" cy="2066938"/>
          </a:xfrm>
          <a:prstGeom prst="rect">
            <a:avLst/>
          </a:prstGeom>
        </p:spPr>
      </p:pic>
      <p:sp>
        <p:nvSpPr>
          <p:cNvPr id="9" name="Title 1">
            <a:extLst>
              <a:ext uri="{FF2B5EF4-FFF2-40B4-BE49-F238E27FC236}">
                <a16:creationId xmlns:a16="http://schemas.microsoft.com/office/drawing/2014/main" id="{DBA725CD-E7A8-4292-8CC1-11E3AC072012}"/>
              </a:ext>
            </a:extLst>
          </p:cNvPr>
          <p:cNvSpPr txBox="1">
            <a:spLocks/>
          </p:cNvSpPr>
          <p:nvPr/>
        </p:nvSpPr>
        <p:spPr>
          <a:xfrm>
            <a:off x="114061" y="3079201"/>
            <a:ext cx="2746480" cy="137413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US" sz="1600" dirty="0"/>
              <a:t>Children can also access </a:t>
            </a:r>
            <a:r>
              <a:rPr lang="en-US" sz="1600" dirty="0" err="1"/>
              <a:t>URBrainy</a:t>
            </a:r>
            <a:r>
              <a:rPr lang="en-US" sz="1600" dirty="0"/>
              <a:t> online, which is something they play in school. </a:t>
            </a:r>
            <a:r>
              <a:rPr lang="en-US" dirty="0"/>
              <a:t> </a:t>
            </a:r>
          </a:p>
        </p:txBody>
      </p:sp>
      <p:sp>
        <p:nvSpPr>
          <p:cNvPr id="10" name="TextBox 9">
            <a:extLst>
              <a:ext uri="{FF2B5EF4-FFF2-40B4-BE49-F238E27FC236}">
                <a16:creationId xmlns:a16="http://schemas.microsoft.com/office/drawing/2014/main" id="{EED593E6-7CCE-7EFB-22B3-192CD980B6A9}"/>
              </a:ext>
            </a:extLst>
          </p:cNvPr>
          <p:cNvSpPr txBox="1"/>
          <p:nvPr/>
        </p:nvSpPr>
        <p:spPr>
          <a:xfrm>
            <a:off x="2266908" y="4502306"/>
            <a:ext cx="460221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rgbClr val="0070C0"/>
                </a:solidFill>
              </a:rPr>
              <a:t>Let's have a go at them now!</a:t>
            </a:r>
          </a:p>
        </p:txBody>
      </p:sp>
      <p:pic>
        <p:nvPicPr>
          <p:cNvPr id="11" name="Picture 10">
            <a:extLst>
              <a:ext uri="{FF2B5EF4-FFF2-40B4-BE49-F238E27FC236}">
                <a16:creationId xmlns:a16="http://schemas.microsoft.com/office/drawing/2014/main" id="{CFFE2F05-5A6D-D0DC-0FA5-AE5A4581556E}"/>
              </a:ext>
            </a:extLst>
          </p:cNvPr>
          <p:cNvPicPr>
            <a:picLocks noChangeAspect="1"/>
          </p:cNvPicPr>
          <p:nvPr/>
        </p:nvPicPr>
        <p:blipFill>
          <a:blip r:embed="rId5"/>
          <a:stretch>
            <a:fillRect/>
          </a:stretch>
        </p:blipFill>
        <p:spPr>
          <a:xfrm>
            <a:off x="3117389" y="643758"/>
            <a:ext cx="2922357" cy="1911569"/>
          </a:xfrm>
          <a:prstGeom prst="rect">
            <a:avLst/>
          </a:prstGeom>
        </p:spPr>
      </p:pic>
      <p:sp>
        <p:nvSpPr>
          <p:cNvPr id="13" name="Title 1">
            <a:extLst>
              <a:ext uri="{FF2B5EF4-FFF2-40B4-BE49-F238E27FC236}">
                <a16:creationId xmlns:a16="http://schemas.microsoft.com/office/drawing/2014/main" id="{616983BA-1DD0-E5B2-DCD3-3331DA3D6566}"/>
              </a:ext>
            </a:extLst>
          </p:cNvPr>
          <p:cNvSpPr txBox="1">
            <a:spLocks/>
          </p:cNvSpPr>
          <p:nvPr/>
        </p:nvSpPr>
        <p:spPr>
          <a:xfrm>
            <a:off x="3286871" y="2573391"/>
            <a:ext cx="2746480" cy="137413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US" sz="1600" dirty="0"/>
              <a:t>Children can play Daily 10  online where they can choose the times table and amount of time they have. </a:t>
            </a:r>
          </a:p>
        </p:txBody>
      </p:sp>
    </p:spTree>
    <p:extLst>
      <p:ext uri="{BB962C8B-B14F-4D97-AF65-F5344CB8AC3E}">
        <p14:creationId xmlns:p14="http://schemas.microsoft.com/office/powerpoint/2010/main" val="233394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best to prepare your child for the check</a:t>
            </a:r>
            <a:endParaRPr/>
          </a:p>
        </p:txBody>
      </p:sp>
      <p:sp>
        <p:nvSpPr>
          <p:cNvPr id="223" name="Google Shape;223;p15"/>
          <p:cNvSpPr txBox="1">
            <a:spLocks noGrp="1"/>
          </p:cNvSpPr>
          <p:nvPr>
            <p:ph type="body" idx="1"/>
          </p:nvPr>
        </p:nvSpPr>
        <p:spPr>
          <a:xfrm>
            <a:off x="311700" y="739302"/>
            <a:ext cx="8520600" cy="3923915"/>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Remind them that the check should last no more than </a:t>
            </a:r>
            <a:r>
              <a:rPr lang="en-GB">
                <a:solidFill>
                  <a:srgbClr val="283593"/>
                </a:solidFill>
              </a:rPr>
              <a:t>5 minutes.</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If you want to go over times tables, make them fun.</a:t>
            </a:r>
            <a:endParaRPr/>
          </a:p>
          <a:p>
            <a:pPr marL="457200" lvl="0" indent="-228600" algn="l" rtl="0">
              <a:lnSpc>
                <a:spcPct val="115000"/>
              </a:lnSpc>
              <a:spcBef>
                <a:spcPts val="0"/>
              </a:spcBef>
              <a:spcAft>
                <a:spcPts val="0"/>
              </a:spcAft>
              <a:buSzPts val="1800"/>
              <a:buFont typeface="Nunito"/>
              <a:buNone/>
            </a:pP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If you have any concerns, talk to your child’s teacher. </a:t>
            </a:r>
            <a:endParaRPr/>
          </a:p>
          <a:p>
            <a:pPr marL="457200" marR="0" lvl="0" indent="-228600" algn="l" rtl="0">
              <a:lnSpc>
                <a:spcPct val="115000"/>
              </a:lnSpc>
              <a:spcBef>
                <a:spcPts val="0"/>
              </a:spcBef>
              <a:spcAft>
                <a:spcPts val="0"/>
              </a:spcAft>
              <a:buClr>
                <a:srgbClr val="595959"/>
              </a:buClr>
              <a:buSzPts val="1800"/>
              <a:buFont typeface="Nunito"/>
              <a:buNone/>
            </a:pPr>
            <a:endParaRPr b="0" i="0" u="none" strike="noStrike" cap="none">
              <a:solidFill>
                <a:srgbClr val="000000"/>
              </a:solidFill>
              <a:latin typeface="Arial"/>
              <a:ea typeface="Arial"/>
              <a:cs typeface="Arial"/>
              <a:sym typeface="Arial"/>
            </a:endParaRPr>
          </a:p>
          <a:p>
            <a:pPr marL="457200" marR="0" lvl="0" indent="-342900" algn="l" rtl="0">
              <a:lnSpc>
                <a:spcPct val="115000"/>
              </a:lnSpc>
              <a:spcBef>
                <a:spcPts val="0"/>
              </a:spcBef>
              <a:spcAft>
                <a:spcPts val="0"/>
              </a:spcAft>
              <a:buClr>
                <a:srgbClr val="595959"/>
              </a:buClr>
              <a:buSzPts val="1800"/>
              <a:buFont typeface="Nunito"/>
              <a:buChar char="●"/>
            </a:pPr>
            <a:r>
              <a:rPr lang="en-GB">
                <a:solidFill>
                  <a:srgbClr val="000000"/>
                </a:solidFill>
                <a:latin typeface="Arial"/>
                <a:ea typeface="Arial"/>
                <a:cs typeface="Arial"/>
                <a:sym typeface="Arial"/>
              </a:rPr>
              <a:t>If your child has any concerns, encourage them to talk to a trusted adult (for example, yourself, their teacher).</a:t>
            </a:r>
            <a:endParaRPr/>
          </a:p>
          <a:p>
            <a:pPr marL="457200" marR="0" lvl="0" indent="-228600" algn="l" rtl="0">
              <a:lnSpc>
                <a:spcPct val="115000"/>
              </a:lnSpc>
              <a:spcBef>
                <a:spcPts val="0"/>
              </a:spcBef>
              <a:spcAft>
                <a:spcPts val="0"/>
              </a:spcAft>
              <a:buClr>
                <a:srgbClr val="595959"/>
              </a:buClr>
              <a:buSzPts val="1800"/>
              <a:buFont typeface="Nunito"/>
              <a:buNone/>
            </a:pPr>
            <a:endParaRPr>
              <a:solidFill>
                <a:srgbClr val="000000"/>
              </a:solidFill>
              <a:latin typeface="Arial"/>
              <a:ea typeface="Arial"/>
              <a:cs typeface="Arial"/>
              <a:sym typeface="Arial"/>
            </a:endParaRPr>
          </a:p>
          <a:p>
            <a:pPr marL="457200" marR="0" lvl="0" indent="-342900" algn="l" rtl="0">
              <a:lnSpc>
                <a:spcPct val="115000"/>
              </a:lnSpc>
              <a:spcBef>
                <a:spcPts val="0"/>
              </a:spcBef>
              <a:spcAft>
                <a:spcPts val="0"/>
              </a:spcAft>
              <a:buClr>
                <a:srgbClr val="000000"/>
              </a:buClr>
              <a:buSzPts val="1800"/>
              <a:buFont typeface="Nunito"/>
              <a:buChar char="●"/>
            </a:pPr>
            <a:r>
              <a:rPr lang="en-GB" sz="1600" b="0" i="0" u="none" strike="noStrike" cap="none">
                <a:solidFill>
                  <a:srgbClr val="000000"/>
                </a:solidFill>
                <a:latin typeface="Arial"/>
                <a:ea typeface="Arial"/>
                <a:cs typeface="Arial"/>
                <a:sym typeface="Arial"/>
              </a:rPr>
              <a:t>If you’re looking to support your child further with maths at home, there are lots of good websites with free resources. Start with </a:t>
            </a:r>
            <a:r>
              <a:rPr lang="en-GB" u="sng">
                <a:solidFill>
                  <a:srgbClr val="000000"/>
                </a:solidFill>
                <a:hlinkClick r:id="rId3">
                  <a:extLst>
                    <a:ext uri="{A12FA001-AC4F-418D-AE19-62706E023703}">
                      <ahyp:hlinkClr xmlns:ahyp="http://schemas.microsoft.com/office/drawing/2018/hyperlinkcolor" val="tx"/>
                    </a:ext>
                  </a:extLst>
                </a:hlinkClick>
              </a:rPr>
              <a:t>https://thirdspacelearning.com/blog/category/home-learning/</a:t>
            </a:r>
            <a:r>
              <a:rPr lang="en-GB" u="none">
                <a:solidFill>
                  <a:srgbClr val="000000"/>
                </a:solidFill>
              </a:rPr>
              <a:t> </a:t>
            </a:r>
            <a:r>
              <a:rPr lang="en-GB" sz="1600" b="0" i="0" u="none" strike="noStrike" cap="none">
                <a:solidFill>
                  <a:srgbClr val="000000"/>
                </a:solidFill>
                <a:latin typeface="Arial"/>
                <a:ea typeface="Arial"/>
                <a:cs typeface="Arial"/>
                <a:sym typeface="Arial"/>
              </a:rPr>
              <a:t>or register free for the Third Space Learning Maths Hub (</a:t>
            </a:r>
            <a:r>
              <a:rPr lang="en-GB" sz="1600" b="0" i="0" u="sng" strike="noStrike" cap="none">
                <a:solidFill>
                  <a:srgbClr val="000000"/>
                </a:solidFill>
                <a:latin typeface="Arial"/>
                <a:ea typeface="Arial"/>
                <a:cs typeface="Arial"/>
                <a:sym typeface="Arial"/>
                <a:hlinkClick r:id="rId4">
                  <a:extLst>
                    <a:ext uri="{A12FA001-AC4F-418D-AE19-62706E023703}">
                      <ahyp:hlinkClr xmlns:ahyp="http://schemas.microsoft.com/office/drawing/2018/hyperlinkcolor" val="tx"/>
                    </a:ext>
                  </a:extLst>
                </a:hlinkClick>
              </a:rPr>
              <a:t>mathshub.thirdspacelearning.com</a:t>
            </a:r>
            <a:r>
              <a:rPr lang="en-GB" sz="1600" b="0" i="0" u="none" strike="noStrike" cap="none">
                <a:solidFill>
                  <a:srgbClr val="000000"/>
                </a:solidFill>
                <a:latin typeface="Arial"/>
                <a:ea typeface="Arial"/>
                <a:cs typeface="Arial"/>
                <a:sym typeface="Arial"/>
              </a:rPr>
              <a:t>)</a:t>
            </a:r>
            <a:endParaRPr>
              <a:solidFill>
                <a:srgbClr val="000000"/>
              </a:solidFill>
            </a:endParaRPr>
          </a:p>
        </p:txBody>
      </p:sp>
      <p:sp>
        <p:nvSpPr>
          <p:cNvPr id="224" name="Google Shape;224;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2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2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2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1896</Words>
  <Application>Microsoft Office PowerPoint</Application>
  <PresentationFormat>On-screen Show (16:9)</PresentationFormat>
  <Paragraphs>162</Paragraphs>
  <Slides>16</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Nunito</vt:lpstr>
      <vt:lpstr>Nunito Sans SemiBold</vt:lpstr>
      <vt:lpstr>TSL</vt:lpstr>
      <vt:lpstr>Year 4 Multiplication Tables Check 2025 Presentation for Parents, Carers &amp; Guardians  Monday 10th March 2025 </vt:lpstr>
      <vt:lpstr>Important information about multiplication tables check (MTC)</vt:lpstr>
      <vt:lpstr>When the check will take place</vt:lpstr>
      <vt:lpstr>How the check is carried out</vt:lpstr>
      <vt:lpstr>Specific arrangements for the check </vt:lpstr>
      <vt:lpstr>The check questions</vt:lpstr>
      <vt:lpstr>More information about the questions</vt:lpstr>
      <vt:lpstr>Ways to support times table knowledge </vt:lpstr>
      <vt:lpstr>Counting and looking for patterns</vt:lpstr>
      <vt:lpstr>Repeated addition</vt:lpstr>
      <vt:lpstr>Multiplication is commutative</vt:lpstr>
      <vt:lpstr>Multiplication is the inverse of division</vt:lpstr>
      <vt:lpstr>Fact families</vt:lpstr>
      <vt:lpstr>Using known facts</vt:lpstr>
      <vt:lpstr>Children should be playing Times Table Rockstar at home for at least 15 minutes a week. </vt:lpstr>
      <vt:lpstr>How best to prepare your child for the check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Hannah Searle - Work</dc:creator>
  <cp:lastModifiedBy>Nicola Glover</cp:lastModifiedBy>
  <cp:revision>40</cp:revision>
  <dcterms:modified xsi:type="dcterms:W3CDTF">2025-03-16T12:22:24Z</dcterms:modified>
</cp:coreProperties>
</file>